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58" r:id="rId3"/>
    <p:sldId id="278" r:id="rId4"/>
    <p:sldId id="260" r:id="rId5"/>
    <p:sldId id="262" r:id="rId6"/>
    <p:sldId id="261" r:id="rId7"/>
    <p:sldId id="263" r:id="rId8"/>
    <p:sldId id="279" r:id="rId9"/>
    <p:sldId id="281"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1577FC-C7BE-4F84-9E60-67D96FE6099F}">
          <p14:sldIdLst>
            <p14:sldId id="257"/>
            <p14:sldId id="258"/>
            <p14:sldId id="278"/>
            <p14:sldId id="260"/>
            <p14:sldId id="262"/>
            <p14:sldId id="261"/>
            <p14:sldId id="263"/>
            <p14:sldId id="279"/>
            <p14:sldId id="281"/>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E9B75-9D53-6C02-1CCE-C3751B0B1AF3}" v="8" dt="2024-09-24T17:26:41.860"/>
    <p1510:client id="{122E8F0F-90A8-4A4E-8060-55D0DFB2F2D2}" v="40" dt="2024-09-24T05:52:52.394"/>
    <p1510:client id="{1376532A-4633-0C96-C22C-0B05B7BA4306}" v="1596" dt="2024-09-25T02:02:06.462"/>
    <p1510:client id="{2FCBE701-71E4-ACFB-8015-A017CC3ED8AF}" v="611" dt="2024-09-24T22:40:56.846"/>
    <p1510:client id="{31688A8C-1AFB-6580-A317-B8C1CF5CF372}" v="777" dt="2024-09-25T00:57:43.423"/>
    <p1510:client id="{4165F16A-E016-0548-A5F6-5D91258101E1}" v="4044" dt="2024-09-25T01:02:36.906"/>
    <p1510:client id="{478FC263-739D-A9EA-8B49-4370138803DF}" v="88" dt="2024-09-24T19:36:06.844"/>
    <p1510:client id="{D32A7AE0-9621-EEC8-3660-FB1962FE54E6}" v="107" dt="2024-09-25T02:51:36.622"/>
    <p1510:client id="{DDAFA21F-7F88-3B52-6AC0-2DBC428A3E86}" v="225" dt="2024-09-24T19:23:33.199"/>
    <p1510:client id="{F17BCB96-9D57-31D1-91C4-5CE7DFFBB8E8}" v="1060" dt="2024-09-24T23:04:47.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088"/>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8A190-8FCF-6F4E-9B01-3A6D297BC5CE}"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91474-DAD4-1341-9282-BC66A59288E1}" type="slidenum">
              <a:rPr lang="en-US" smtClean="0"/>
              <a:t>‹#›</a:t>
            </a:fld>
            <a:endParaRPr lang="en-US"/>
          </a:p>
        </p:txBody>
      </p:sp>
    </p:spTree>
    <p:extLst>
      <p:ext uri="{BB962C8B-B14F-4D97-AF65-F5344CB8AC3E}">
        <p14:creationId xmlns:p14="http://schemas.microsoft.com/office/powerpoint/2010/main" val="22613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05E9-0A70-125F-6F2B-E00A6F3097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900B63-D599-A38B-267B-E98E08CEE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9FED8-5A53-8C21-8F36-940DF4818D10}"/>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6E816A4E-CC5F-BE15-8AF5-E9D62D7C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B39C5-510B-F948-E850-12F367B0FE99}"/>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45873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173A-71C0-89F9-7C77-8A1163CCB0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38ED6E-AA87-F9BB-2ACB-F9D30FEF9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A1CB3-2233-FD28-63CA-312323704980}"/>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0FFDEF94-B631-CB07-CD4A-15E71B2C6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BC27F-F842-E8E3-51D7-ABC0DFF938F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13798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A4D6E1-02AF-BCF6-A570-5ABA120ECD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40FD3-AB1F-60BF-31B7-076D4BF2D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79842-B9CB-CA47-9439-1E993C3AA51A}"/>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71DD5C00-DA44-E0A4-F761-A858CE02D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1C151-F7D3-DDC1-D6D1-AC6768A004A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8125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
        <p:cNvGrpSpPr/>
        <p:nvPr/>
      </p:nvGrpSpPr>
      <p:grpSpPr>
        <a:xfrm>
          <a:off x="0" y="0"/>
          <a:ext cx="0" cy="0"/>
          <a:chOff x="0" y="0"/>
          <a:chExt cx="0" cy="0"/>
        </a:xfrm>
      </p:grpSpPr>
      <p:sp>
        <p:nvSpPr>
          <p:cNvPr id="150" name="Google Shape;150;p23"/>
          <p:cNvSpPr/>
          <p:nvPr/>
        </p:nvSpPr>
        <p:spPr>
          <a:xfrm>
            <a:off x="-75000" y="6093167"/>
            <a:ext cx="12342000" cy="790800"/>
          </a:xfrm>
          <a:prstGeom prst="rect">
            <a:avLst/>
          </a:prstGeom>
          <a:solidFill>
            <a:srgbClr val="36558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3"/>
          <p:cNvSpPr txBox="1">
            <a:spLocks noGrp="1"/>
          </p:cNvSpPr>
          <p:nvPr>
            <p:ph type="title"/>
          </p:nvPr>
        </p:nvSpPr>
        <p:spPr>
          <a:xfrm>
            <a:off x="1271000" y="818867"/>
            <a:ext cx="6155600" cy="14632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9066"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3"/>
          <p:cNvSpPr txBox="1">
            <a:spLocks noGrp="1"/>
          </p:cNvSpPr>
          <p:nvPr>
            <p:ph type="subTitle" idx="1"/>
          </p:nvPr>
        </p:nvSpPr>
        <p:spPr>
          <a:xfrm>
            <a:off x="1271000" y="2283588"/>
            <a:ext cx="61600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53" name="Google Shape;153;p23"/>
          <p:cNvCxnSpPr/>
          <p:nvPr/>
        </p:nvCxnSpPr>
        <p:spPr>
          <a:xfrm rot="10800000">
            <a:off x="-271867" y="396400"/>
            <a:ext cx="13357200" cy="0"/>
          </a:xfrm>
          <a:prstGeom prst="straightConnector1">
            <a:avLst/>
          </a:prstGeom>
          <a:noFill/>
          <a:ln w="9525" cap="flat" cmpd="sng">
            <a:solidFill>
              <a:schemeClr val="lt1"/>
            </a:solidFill>
            <a:prstDash val="solid"/>
            <a:round/>
            <a:headEnd type="none" w="med" len="med"/>
            <a:tailEnd type="none" w="med" len="med"/>
          </a:ln>
        </p:spPr>
      </p:cxnSp>
      <p:sp>
        <p:nvSpPr>
          <p:cNvPr id="154" name="Google Shape;154;p23"/>
          <p:cNvSpPr txBox="1"/>
          <p:nvPr/>
        </p:nvSpPr>
        <p:spPr>
          <a:xfrm>
            <a:off x="1271000" y="4554467"/>
            <a:ext cx="5446800" cy="609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33">
                <a:solidFill>
                  <a:schemeClr val="lt1"/>
                </a:solidFill>
                <a:latin typeface="Roboto"/>
                <a:ea typeface="Roboto"/>
                <a:cs typeface="Roboto"/>
                <a:sym typeface="Roboto"/>
              </a:rPr>
              <a:t>CREDITS: This presentation template was created by </a:t>
            </a:r>
            <a:r>
              <a:rPr lang="en" sz="1333" b="1" u="sng">
                <a:solidFill>
                  <a:schemeClr val="lt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33">
                <a:solidFill>
                  <a:schemeClr val="lt1"/>
                </a:solidFill>
                <a:latin typeface="Roboto"/>
                <a:ea typeface="Roboto"/>
                <a:cs typeface="Roboto"/>
                <a:sym typeface="Roboto"/>
              </a:rPr>
              <a:t>, including icons by </a:t>
            </a:r>
            <a:r>
              <a:rPr lang="en" sz="1333" b="1" u="sng">
                <a:solidFill>
                  <a:schemeClr val="lt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lt1"/>
                </a:solidFill>
                <a:latin typeface="Roboto"/>
                <a:ea typeface="Roboto"/>
                <a:cs typeface="Roboto"/>
                <a:sym typeface="Roboto"/>
              </a:rPr>
              <a:t>, infographics &amp; images by </a:t>
            </a:r>
            <a:r>
              <a:rPr lang="en" sz="1333" b="1" u="sng">
                <a:solidFill>
                  <a:schemeClr val="lt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333" b="1" u="sng">
              <a:solidFill>
                <a:schemeClr val="lt1"/>
              </a:solidFill>
              <a:latin typeface="Roboto"/>
              <a:ea typeface="Roboto"/>
              <a:cs typeface="Roboto"/>
              <a:sym typeface="Roboto"/>
            </a:endParaRPr>
          </a:p>
        </p:txBody>
      </p:sp>
    </p:spTree>
    <p:extLst>
      <p:ext uri="{BB962C8B-B14F-4D97-AF65-F5344CB8AC3E}">
        <p14:creationId xmlns:p14="http://schemas.microsoft.com/office/powerpoint/2010/main" val="54859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902-4520-5D37-0E9E-C359CE096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07108-30D8-7E09-3825-4BACBDA3D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A603C-FC00-07D1-A8D6-BA44C4D4DCD4}"/>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0CCE6C8D-AC58-6558-8AA6-42732E78A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B9139-8665-758E-6623-5EEB1BF76049}"/>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17098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3FB6-B236-94B3-37AE-C847E9A259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AF24A-57A0-CA28-E772-5228A84DC0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1F2E43-5A5A-A7DA-3D42-B5A04A5CC42B}"/>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1753C524-DDE6-486A-CB92-AA185C713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98F6-EAA4-DE1A-8017-2DB694377578}"/>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7389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BD4A-1A63-3D4A-19FA-A38AB6F59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37096-A971-9954-B99E-099ADA885C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F4BD5-D10E-3361-8D6E-C9E8B76B1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049BFF-00C9-DFC6-CC7B-AD4E2C109433}"/>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6" name="Footer Placeholder 5">
            <a:extLst>
              <a:ext uri="{FF2B5EF4-FFF2-40B4-BE49-F238E27FC236}">
                <a16:creationId xmlns:a16="http://schemas.microsoft.com/office/drawing/2014/main" id="{349F80F7-8A8E-E7DB-3CE7-E1AC996C0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AE369-804E-FA86-A888-D5A4866032B1}"/>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88171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38F4-0C13-08DA-2466-9E67F37811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AB7A0-8222-9102-D272-997D74B42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850EE2-B572-FB49-5D1A-8A6FB0E7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AA75D9-9395-9151-DC92-811CB1B3E8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7F2A61-DA5F-0DD4-1049-111F6E1702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BFD9D-BAD0-AA39-4255-3F5BA334E6EA}"/>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8" name="Footer Placeholder 7">
            <a:extLst>
              <a:ext uri="{FF2B5EF4-FFF2-40B4-BE49-F238E27FC236}">
                <a16:creationId xmlns:a16="http://schemas.microsoft.com/office/drawing/2014/main" id="{4249FC1B-C3C4-6556-559A-1371DFF29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3C2FA0-D28E-110D-59FA-525745A72FD3}"/>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211516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B4C-0DE4-CBD0-283D-C300852735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CF748-C44D-5399-E057-15F466A06BED}"/>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4" name="Footer Placeholder 3">
            <a:extLst>
              <a:ext uri="{FF2B5EF4-FFF2-40B4-BE49-F238E27FC236}">
                <a16:creationId xmlns:a16="http://schemas.microsoft.com/office/drawing/2014/main" id="{2C8B08FC-6CE1-D513-6D68-38415090B2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1A484D-9B21-E39F-B23A-E41B5B99813A}"/>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55494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853793-3FCD-A367-F7FB-702D7A57F3DD}"/>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3" name="Footer Placeholder 2">
            <a:extLst>
              <a:ext uri="{FF2B5EF4-FFF2-40B4-BE49-F238E27FC236}">
                <a16:creationId xmlns:a16="http://schemas.microsoft.com/office/drawing/2014/main" id="{B977E1A6-EC33-3940-71D7-23893D6AB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824687-EA75-A8CF-49C6-05162EC590E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159160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E453-240C-4102-37DE-4F7F76DD9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C9DBCE-9DA0-3A84-8330-988D4D71D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E72D3F-8157-81F8-3421-9F4DEDA8D5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FED0E-FBE2-C15C-465E-D20346B7E4ED}"/>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6" name="Footer Placeholder 5">
            <a:extLst>
              <a:ext uri="{FF2B5EF4-FFF2-40B4-BE49-F238E27FC236}">
                <a16:creationId xmlns:a16="http://schemas.microsoft.com/office/drawing/2014/main" id="{585A8171-9B8F-1B4A-DB57-495E17737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FFDC4-485A-B0B5-6366-D314FF216CC7}"/>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269013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339E-C0E7-FC1A-D41C-68A54C958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31BD84-EE49-8640-226D-097FDF0F31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8EC693-8CC5-EA24-02A1-7256C037A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B09A9-311F-FC34-935C-2AC8C7996FDF}"/>
              </a:ext>
            </a:extLst>
          </p:cNvPr>
          <p:cNvSpPr>
            <a:spLocks noGrp="1"/>
          </p:cNvSpPr>
          <p:nvPr>
            <p:ph type="dt" sz="half" idx="10"/>
          </p:nvPr>
        </p:nvSpPr>
        <p:spPr/>
        <p:txBody>
          <a:bodyPr/>
          <a:lstStyle/>
          <a:p>
            <a:fld id="{638E5E93-285E-1A42-AFE8-0B98725F8156}" type="datetimeFigureOut">
              <a:rPr lang="en-US" smtClean="0"/>
              <a:t>8/12/25</a:t>
            </a:fld>
            <a:endParaRPr lang="en-US"/>
          </a:p>
        </p:txBody>
      </p:sp>
      <p:sp>
        <p:nvSpPr>
          <p:cNvPr id="6" name="Footer Placeholder 5">
            <a:extLst>
              <a:ext uri="{FF2B5EF4-FFF2-40B4-BE49-F238E27FC236}">
                <a16:creationId xmlns:a16="http://schemas.microsoft.com/office/drawing/2014/main" id="{1E37CDAC-3C8A-24F3-0DEB-CB8AC7E16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67391-7878-0F62-CF5B-7F7BFA1475A2}"/>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57552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2C732-6953-BCBD-B5EC-E66E7AEFB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92191-8AAB-EE68-270E-F5481B947A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0DBC9-3256-8002-CCF7-C8E140343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8E5E93-285E-1A42-AFE8-0B98725F8156}" type="datetimeFigureOut">
              <a:rPr lang="en-US" smtClean="0"/>
              <a:t>8/12/25</a:t>
            </a:fld>
            <a:endParaRPr lang="en-US"/>
          </a:p>
        </p:txBody>
      </p:sp>
      <p:sp>
        <p:nvSpPr>
          <p:cNvPr id="5" name="Footer Placeholder 4">
            <a:extLst>
              <a:ext uri="{FF2B5EF4-FFF2-40B4-BE49-F238E27FC236}">
                <a16:creationId xmlns:a16="http://schemas.microsoft.com/office/drawing/2014/main" id="{56FC48CA-805C-6154-0E7D-491ACCCDE6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6BAAF4-9FDB-FC94-0A7E-B5AF2C210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08D338-4EA0-B749-8D70-109CE7DED65C}" type="slidenum">
              <a:rPr lang="en-US" smtClean="0"/>
              <a:t>‹#›</a:t>
            </a:fld>
            <a:endParaRPr lang="en-US"/>
          </a:p>
        </p:txBody>
      </p:sp>
    </p:spTree>
    <p:extLst>
      <p:ext uri="{BB962C8B-B14F-4D97-AF65-F5344CB8AC3E}">
        <p14:creationId xmlns:p14="http://schemas.microsoft.com/office/powerpoint/2010/main" val="2812632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431465" TargetMode="External"/><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C39F-CC1B-9200-AF5B-289EC55F4CDF}"/>
              </a:ext>
            </a:extLst>
          </p:cNvPr>
          <p:cNvSpPr>
            <a:spLocks noGrp="1"/>
          </p:cNvSpPr>
          <p:nvPr>
            <p:ph type="ctrTitle"/>
          </p:nvPr>
        </p:nvSpPr>
        <p:spPr>
          <a:xfrm>
            <a:off x="1556216" y="3183056"/>
            <a:ext cx="9079567" cy="1068138"/>
          </a:xfrm>
        </p:spPr>
        <p:txBody>
          <a:bodyPr vert="horz" lIns="91440" tIns="45720" rIns="91440" bIns="45720" rtlCol="0" anchor="b">
            <a:noAutofit/>
          </a:bodyPr>
          <a:lstStyle/>
          <a:p>
            <a:r>
              <a:rPr lang="en-US" sz="3200" b="1">
                <a:solidFill>
                  <a:srgbClr val="1E3561"/>
                </a:solidFill>
                <a:latin typeface="Times New Roman"/>
                <a:ea typeface="+mj-lt"/>
                <a:cs typeface="+mj-lt"/>
              </a:rPr>
              <a:t>Strategic Analytics Initiative</a:t>
            </a:r>
            <a:br>
              <a:rPr lang="en-US" sz="3200">
                <a:latin typeface="Times New Roman"/>
                <a:ea typeface="+mj-lt"/>
                <a:cs typeface="+mj-lt"/>
              </a:rPr>
            </a:br>
            <a:r>
              <a:rPr lang="en-US" sz="3200" i="1">
                <a:latin typeface="Times New Roman"/>
                <a:ea typeface="Roboto"/>
                <a:cs typeface="Roboto"/>
              </a:rPr>
              <a:t>Employee Development Program Utilization Analysis</a:t>
            </a:r>
            <a:endParaRPr lang="en-US" sz="3200">
              <a:latin typeface="Times New Roman"/>
              <a:cs typeface="Times New Roman"/>
            </a:endParaRPr>
          </a:p>
        </p:txBody>
      </p:sp>
      <p:grpSp>
        <p:nvGrpSpPr>
          <p:cNvPr id="3" name="Group 2">
            <a:extLst>
              <a:ext uri="{FF2B5EF4-FFF2-40B4-BE49-F238E27FC236}">
                <a16:creationId xmlns:a16="http://schemas.microsoft.com/office/drawing/2014/main" id="{A71D5F99-20BC-247E-5D9A-E3E5A216FF01}"/>
              </a:ext>
            </a:extLst>
          </p:cNvPr>
          <p:cNvGrpSpPr/>
          <p:nvPr/>
        </p:nvGrpSpPr>
        <p:grpSpPr>
          <a:xfrm>
            <a:off x="-222442" y="5869904"/>
            <a:ext cx="865298" cy="889674"/>
            <a:chOff x="122578" y="2244843"/>
            <a:chExt cx="516075" cy="521986"/>
          </a:xfrm>
        </p:grpSpPr>
        <p:sp>
          <p:nvSpPr>
            <p:cNvPr id="7" name="Oval 6">
              <a:extLst>
                <a:ext uri="{FF2B5EF4-FFF2-40B4-BE49-F238E27FC236}">
                  <a16:creationId xmlns:a16="http://schemas.microsoft.com/office/drawing/2014/main" id="{ED1FA27D-9F3C-2FD3-8794-3F06EE84E453}"/>
                </a:ext>
              </a:extLst>
            </p:cNvPr>
            <p:cNvSpPr/>
            <p:nvPr/>
          </p:nvSpPr>
          <p:spPr>
            <a:xfrm>
              <a:off x="122578" y="2244843"/>
              <a:ext cx="405246" cy="408631"/>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63C684D-9A3E-B87B-C270-58C0CC755AC3}"/>
                </a:ext>
              </a:extLst>
            </p:cNvPr>
            <p:cNvSpPr/>
            <p:nvPr/>
          </p:nvSpPr>
          <p:spPr>
            <a:xfrm flipH="1">
              <a:off x="527824" y="2653474"/>
              <a:ext cx="110829" cy="11335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881C822-7AF2-E656-C295-F5E98495AE6B}"/>
              </a:ext>
            </a:extLst>
          </p:cNvPr>
          <p:cNvSpPr txBox="1"/>
          <p:nvPr/>
        </p:nvSpPr>
        <p:spPr>
          <a:xfrm>
            <a:off x="9965427" y="6197044"/>
            <a:ext cx="2765592" cy="369332"/>
          </a:xfrm>
          <a:prstGeom prst="rect">
            <a:avLst/>
          </a:prstGeom>
          <a:noFill/>
        </p:spPr>
        <p:txBody>
          <a:bodyPr wrap="square" lIns="91440" tIns="45720" rIns="91440" bIns="45720" anchor="t">
            <a:spAutoFit/>
          </a:bodyPr>
          <a:lstStyle/>
          <a:p>
            <a:r>
              <a:rPr lang="en-US" i="1" dirty="0">
                <a:latin typeface="Times New Roman"/>
                <a:ea typeface="Roboto"/>
                <a:cs typeface="Roboto"/>
                <a:sym typeface="Roboto"/>
              </a:rPr>
              <a:t>Shan Ali Shah Sayed</a:t>
            </a:r>
            <a:endParaRPr lang="en-US" i="1" dirty="0">
              <a:latin typeface="Times New Roman"/>
              <a:ea typeface="Roboto"/>
              <a:cs typeface="Roboto"/>
            </a:endParaRPr>
          </a:p>
        </p:txBody>
      </p:sp>
      <p:grpSp>
        <p:nvGrpSpPr>
          <p:cNvPr id="8" name="Group 7">
            <a:extLst>
              <a:ext uri="{FF2B5EF4-FFF2-40B4-BE49-F238E27FC236}">
                <a16:creationId xmlns:a16="http://schemas.microsoft.com/office/drawing/2014/main" id="{4B7211AB-C7B7-5527-2C60-7C7720A009CE}"/>
              </a:ext>
            </a:extLst>
          </p:cNvPr>
          <p:cNvGrpSpPr/>
          <p:nvPr/>
        </p:nvGrpSpPr>
        <p:grpSpPr>
          <a:xfrm>
            <a:off x="10987808" y="143943"/>
            <a:ext cx="1180521" cy="1071595"/>
            <a:chOff x="10567556" y="632515"/>
            <a:chExt cx="816838" cy="723348"/>
          </a:xfrm>
        </p:grpSpPr>
        <p:sp>
          <p:nvSpPr>
            <p:cNvPr id="12" name="Oval 11">
              <a:extLst>
                <a:ext uri="{FF2B5EF4-FFF2-40B4-BE49-F238E27FC236}">
                  <a16:creationId xmlns:a16="http://schemas.microsoft.com/office/drawing/2014/main" id="{E4B4BE95-0409-CFE1-DC18-0CC28F01B921}"/>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53580-9835-34EF-E286-AEBF0D10EAA0}"/>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77E3E7-DF22-4303-7BC1-B63B0A2316F2}"/>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183D886-5E53-F499-4814-211EA63AEBBD}"/>
              </a:ext>
            </a:extLst>
          </p:cNvPr>
          <p:cNvGrpSpPr/>
          <p:nvPr/>
        </p:nvGrpSpPr>
        <p:grpSpPr>
          <a:xfrm>
            <a:off x="-293806" y="-102712"/>
            <a:ext cx="1625600" cy="1147404"/>
            <a:chOff x="-131619" y="-129095"/>
            <a:chExt cx="1087837" cy="846068"/>
          </a:xfrm>
        </p:grpSpPr>
        <p:sp>
          <p:nvSpPr>
            <p:cNvPr id="17" name="Oval 16">
              <a:extLst>
                <a:ext uri="{FF2B5EF4-FFF2-40B4-BE49-F238E27FC236}">
                  <a16:creationId xmlns:a16="http://schemas.microsoft.com/office/drawing/2014/main" id="{375FD9BE-286A-D149-8A91-8978C0DB7331}"/>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829542-340C-F3D7-20E1-E9745E7B4C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F3F69C49-75C5-A1B1-6FF6-2E925CD598D4}"/>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63A7FA5A-EF4C-38B9-C42E-A6D93B70AFD7}"/>
              </a:ext>
            </a:extLst>
          </p:cNvPr>
          <p:cNvSpPr txBox="1"/>
          <p:nvPr/>
        </p:nvSpPr>
        <p:spPr>
          <a:xfrm>
            <a:off x="2815937" y="3187184"/>
            <a:ext cx="6255326" cy="369332"/>
          </a:xfrm>
          <a:prstGeom prst="rect">
            <a:avLst/>
          </a:prstGeom>
          <a:noFill/>
        </p:spPr>
        <p:txBody>
          <a:bodyPr wrap="square">
            <a:spAutoFit/>
          </a:bodyPr>
          <a:lstStyle/>
          <a:p>
            <a:pPr algn="l"/>
            <a:endParaRPr lang="en-US" b="0" i="0" u="none" strike="noStrike">
              <a:solidFill>
                <a:srgbClr val="000000"/>
              </a:solidFill>
              <a:effectLst/>
            </a:endParaRPr>
          </a:p>
        </p:txBody>
      </p:sp>
      <p:pic>
        <p:nvPicPr>
          <p:cNvPr id="18" name="Picture 17">
            <a:extLst>
              <a:ext uri="{FF2B5EF4-FFF2-40B4-BE49-F238E27FC236}">
                <a16:creationId xmlns:a16="http://schemas.microsoft.com/office/drawing/2014/main" id="{395BDFC6-B021-86DE-7F3B-EEA3DA1983F9}"/>
              </a:ext>
            </a:extLst>
          </p:cNvPr>
          <p:cNvPicPr>
            <a:picLocks noChangeAspect="1"/>
          </p:cNvPicPr>
          <p:nvPr/>
        </p:nvPicPr>
        <p:blipFill>
          <a:blip r:embed="rId2"/>
          <a:srcRect l="1766" t="26784" r="2866" b="27919"/>
          <a:stretch/>
        </p:blipFill>
        <p:spPr>
          <a:xfrm>
            <a:off x="3378777" y="607121"/>
            <a:ext cx="5434445" cy="2581213"/>
          </a:xfrm>
          <a:prstGeom prst="rect">
            <a:avLst/>
          </a:prstGeom>
        </p:spPr>
      </p:pic>
    </p:spTree>
    <p:extLst>
      <p:ext uri="{BB962C8B-B14F-4D97-AF65-F5344CB8AC3E}">
        <p14:creationId xmlns:p14="http://schemas.microsoft.com/office/powerpoint/2010/main" val="241149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D92-E088-44FE-8656-1F39555025F9}"/>
            </a:ext>
          </a:extLst>
        </p:cNvPr>
        <p:cNvGrpSpPr/>
        <p:nvPr/>
      </p:nvGrpSpPr>
      <p:grpSpPr>
        <a:xfrm>
          <a:off x="0" y="0"/>
          <a:ext cx="0" cy="0"/>
          <a:chOff x="0" y="0"/>
          <a:chExt cx="0" cy="0"/>
        </a:xfrm>
      </p:grpSpPr>
      <p:pic>
        <p:nvPicPr>
          <p:cNvPr id="5" name="Picture 4" descr="A person and person sitting at a table writing on a notebook&#10;&#10;Description automatically generated">
            <a:extLst>
              <a:ext uri="{FF2B5EF4-FFF2-40B4-BE49-F238E27FC236}">
                <a16:creationId xmlns:a16="http://schemas.microsoft.com/office/drawing/2014/main" id="{ECE9ADD7-16B7-5C10-A992-B16E797D89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08DEB9D-A7A1-0A11-7710-06534D4B1D5B}"/>
              </a:ext>
            </a:extLst>
          </p:cNvPr>
          <p:cNvSpPr/>
          <p:nvPr/>
        </p:nvSpPr>
        <p:spPr>
          <a:xfrm>
            <a:off x="3255818" y="0"/>
            <a:ext cx="8936182" cy="6858000"/>
          </a:xfrm>
          <a:prstGeom prst="rect">
            <a:avLst/>
          </a:prstGeom>
          <a:gradFill flip="none" rotWithShape="1">
            <a:gsLst>
              <a:gs pos="6000">
                <a:schemeClr val="bg1">
                  <a:alpha val="0"/>
                </a:schemeClr>
              </a:gs>
              <a:gs pos="48000">
                <a:schemeClr val="bg1">
                  <a:alpha val="94774"/>
                </a:schemeClr>
              </a:gs>
              <a:gs pos="34000">
                <a:schemeClr val="bg1">
                  <a:alpha val="74066"/>
                </a:schemeClr>
              </a:gs>
              <a:gs pos="21000">
                <a:schemeClr val="bg1">
                  <a:alpha val="35848"/>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3" name="Picture 2">
            <a:extLst>
              <a:ext uri="{FF2B5EF4-FFF2-40B4-BE49-F238E27FC236}">
                <a16:creationId xmlns:a16="http://schemas.microsoft.com/office/drawing/2014/main" id="{7EB05E50-1DCD-E2A7-0AB0-A22795EA7146}"/>
              </a:ext>
            </a:extLst>
          </p:cNvPr>
          <p:cNvPicPr>
            <a:picLocks noChangeAspect="1"/>
          </p:cNvPicPr>
          <p:nvPr/>
        </p:nvPicPr>
        <p:blipFill>
          <a:blip r:embed="rId4"/>
          <a:stretch>
            <a:fillRect/>
          </a:stretch>
        </p:blipFill>
        <p:spPr>
          <a:xfrm>
            <a:off x="10193843" y="-248306"/>
            <a:ext cx="1868185" cy="1868185"/>
          </a:xfrm>
          <a:prstGeom prst="rect">
            <a:avLst/>
          </a:prstGeom>
        </p:spPr>
      </p:pic>
      <p:sp>
        <p:nvSpPr>
          <p:cNvPr id="2" name="Title 1">
            <a:extLst>
              <a:ext uri="{FF2B5EF4-FFF2-40B4-BE49-F238E27FC236}">
                <a16:creationId xmlns:a16="http://schemas.microsoft.com/office/drawing/2014/main" id="{49899159-BAA8-25C3-2B3C-EF0F5BB646F1}"/>
              </a:ext>
            </a:extLst>
          </p:cNvPr>
          <p:cNvSpPr>
            <a:spLocks noGrp="1"/>
          </p:cNvSpPr>
          <p:nvPr>
            <p:ph type="title"/>
          </p:nvPr>
        </p:nvSpPr>
        <p:spPr>
          <a:xfrm>
            <a:off x="5138144" y="2555395"/>
            <a:ext cx="8550147" cy="1325563"/>
          </a:xfrm>
        </p:spPr>
        <p:txBody>
          <a:bodyPr>
            <a:noAutofit/>
          </a:bodyPr>
          <a:lstStyle/>
          <a:p>
            <a:pPr algn="ctr"/>
            <a:r>
              <a:rPr lang="en-US" sz="6600">
                <a:solidFill>
                  <a:schemeClr val="tx2">
                    <a:lumMod val="90000"/>
                    <a:lumOff val="10000"/>
                  </a:schemeClr>
                </a:solidFill>
                <a:latin typeface="Times New Roman"/>
                <a:cs typeface="Times New Roman"/>
              </a:rPr>
              <a:t>Thank You!</a:t>
            </a:r>
            <a:endParaRPr lang="en-US" sz="6600">
              <a:solidFill>
                <a:schemeClr val="tx2">
                  <a:lumMod val="90000"/>
                  <a:lumOff val="10000"/>
                </a:schemeClr>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09B98CF0-90E6-4576-AFDE-A22654B396B5}"/>
              </a:ext>
            </a:extLst>
          </p:cNvPr>
          <p:cNvGrpSpPr/>
          <p:nvPr/>
        </p:nvGrpSpPr>
        <p:grpSpPr>
          <a:xfrm>
            <a:off x="10842413" y="5614504"/>
            <a:ext cx="1712768" cy="1325564"/>
            <a:chOff x="11080271" y="5805280"/>
            <a:chExt cx="1397480" cy="1142662"/>
          </a:xfrm>
        </p:grpSpPr>
        <p:sp>
          <p:nvSpPr>
            <p:cNvPr id="11" name="Oval 10">
              <a:extLst>
                <a:ext uri="{FF2B5EF4-FFF2-40B4-BE49-F238E27FC236}">
                  <a16:creationId xmlns:a16="http://schemas.microsoft.com/office/drawing/2014/main" id="{83E61E3F-3705-4900-B089-AA37D1E7C87B}"/>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B4E53A6-1512-AAF8-8142-F1923881DB0B}"/>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D13350-CB23-6EDA-4C4E-A82A3F21ABA6}"/>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11B650-CC62-3348-440E-8E5797B7682E}"/>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0334DEF-1B80-2E81-DC54-54815F41D8F7}"/>
              </a:ext>
            </a:extLst>
          </p:cNvPr>
          <p:cNvGrpSpPr/>
          <p:nvPr/>
        </p:nvGrpSpPr>
        <p:grpSpPr>
          <a:xfrm>
            <a:off x="-293806" y="-102712"/>
            <a:ext cx="1625600" cy="1147404"/>
            <a:chOff x="-131619" y="-129095"/>
            <a:chExt cx="1087837" cy="846068"/>
          </a:xfrm>
        </p:grpSpPr>
        <p:sp>
          <p:nvSpPr>
            <p:cNvPr id="8" name="Oval 7">
              <a:extLst>
                <a:ext uri="{FF2B5EF4-FFF2-40B4-BE49-F238E27FC236}">
                  <a16:creationId xmlns:a16="http://schemas.microsoft.com/office/drawing/2014/main" id="{76E43B85-B1E1-92E7-1B04-C52A00C446C0}"/>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3716C0-75FD-A35A-7DA2-2F09DD8AB607}"/>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8786F7C-307A-9954-0092-469ADC495DFC}"/>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55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3831 " pathEditMode="relative" rAng="0" ptsTypes="AA">
                                      <p:cBhvr>
                                        <p:cTn id="6" dur="30000" fill="hold"/>
                                        <p:tgtEl>
                                          <p:spTgt spid="5"/>
                                        </p:tgtEl>
                                        <p:attrNameLst>
                                          <p:attrName>ppt_x</p:attrName>
                                          <p:attrName>ppt_y</p:attrName>
                                        </p:attrNameLst>
                                      </p:cBhvr>
                                      <p:rCtr x="-12461" y="-19167"/>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3831 L 0 0 " pathEditMode="relative" rAng="0" ptsTypes="AA">
                                      <p:cBhvr>
                                        <p:cTn id="11" dur="30000" fill="hold"/>
                                        <p:tgtEl>
                                          <p:spTgt spid="5"/>
                                        </p:tgtEl>
                                        <p:attrNameLst>
                                          <p:attrName>ppt_x</p:attrName>
                                          <p:attrName>ppt_y</p:attrName>
                                        </p:attrNameLst>
                                      </p:cBhvr>
                                      <p:rCtr x="12461" y="19144"/>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FFCCEF4-90C9-F305-D1EA-39DEEF2E9607}"/>
              </a:ext>
            </a:extLst>
          </p:cNvPr>
          <p:cNvSpPr/>
          <p:nvPr/>
        </p:nvSpPr>
        <p:spPr>
          <a:xfrm>
            <a:off x="0" y="-2618"/>
            <a:ext cx="12168328" cy="6867789"/>
          </a:xfrm>
          <a:prstGeom prst="rect">
            <a:avLst/>
          </a:prstGeom>
          <a:gradFill flip="none" rotWithShape="1">
            <a:gsLst>
              <a:gs pos="42000">
                <a:schemeClr val="bg1"/>
              </a:gs>
              <a:gs pos="69000">
                <a:schemeClr val="bg1">
                  <a:alpha val="54000"/>
                </a:schemeClr>
              </a:gs>
              <a:gs pos="100000">
                <a:schemeClr val="bg1">
                  <a:shade val="100000"/>
                  <a:satMod val="115000"/>
                  <a:alpha val="0"/>
                </a:schemeClr>
              </a:gs>
            </a:gsLst>
            <a:lin ang="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85B4C-DE7F-BBD5-3188-83A860F581C7}"/>
              </a:ext>
            </a:extLst>
          </p:cNvPr>
          <p:cNvSpPr>
            <a:spLocks noGrp="1"/>
          </p:cNvSpPr>
          <p:nvPr>
            <p:ph type="title"/>
          </p:nvPr>
        </p:nvSpPr>
        <p:spPr>
          <a:xfrm>
            <a:off x="1705708" y="575734"/>
            <a:ext cx="9356933" cy="898199"/>
          </a:xfrm>
        </p:spPr>
        <p:txBody>
          <a:bodyPr/>
          <a:lstStyle/>
          <a:p>
            <a:r>
              <a:rPr lang="en-US" sz="3200" b="1">
                <a:solidFill>
                  <a:srgbClr val="1E3561"/>
                </a:solidFill>
                <a:latin typeface="Times New Roman" panose="02020603050405020304" pitchFamily="18" charset="0"/>
                <a:ea typeface="+mj-lt"/>
                <a:cs typeface="Times New Roman" panose="02020603050405020304" pitchFamily="18" charset="0"/>
              </a:rPr>
              <a:t>Analysis Overview</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52228A-0D64-62CA-8544-BB16DC2BDFD9}"/>
              </a:ext>
            </a:extLst>
          </p:cNvPr>
          <p:cNvSpPr>
            <a:spLocks noGrp="1"/>
          </p:cNvSpPr>
          <p:nvPr>
            <p:ph sz="half" idx="1"/>
          </p:nvPr>
        </p:nvSpPr>
        <p:spPr>
          <a:xfrm>
            <a:off x="788329" y="1836633"/>
            <a:ext cx="7174690" cy="3500958"/>
          </a:xfrm>
        </p:spPr>
        <p:txBody>
          <a:bodyPr vert="horz" lIns="91440" tIns="45720" rIns="91440" bIns="45720" rtlCol="0" anchor="t">
            <a:normAutofit/>
          </a:bodyPr>
          <a:lstStyle/>
          <a:p>
            <a:pPr marL="514350" indent="-514350">
              <a:buFont typeface="+mj-lt"/>
              <a:buAutoNum type="arabicPeriod"/>
            </a:pPr>
            <a:r>
              <a:rPr lang="en-US" sz="2000" dirty="0">
                <a:latin typeface="Times New Roman"/>
                <a:ea typeface="Roboto"/>
                <a:cs typeface="Roboto"/>
              </a:rPr>
              <a:t>Executive Summary</a:t>
            </a:r>
          </a:p>
          <a:p>
            <a:pPr marL="514350" indent="-514350">
              <a:buFont typeface="Arial" panose="020B0604020202020204" pitchFamily="34" charset="0"/>
              <a:buAutoNum type="arabicPeriod"/>
            </a:pPr>
            <a:r>
              <a:rPr lang="en-US" sz="2000" dirty="0">
                <a:latin typeface="Times New Roman"/>
                <a:ea typeface="Roboto"/>
                <a:cs typeface="Roboto"/>
              </a:rPr>
              <a:t>Employee Training Participation in Various Locations</a:t>
            </a:r>
          </a:p>
          <a:p>
            <a:pPr marL="514350" indent="-514350">
              <a:buAutoNum type="arabicPeriod"/>
            </a:pPr>
            <a:r>
              <a:rPr lang="en-US" sz="2000" dirty="0">
                <a:latin typeface="Times New Roman"/>
                <a:ea typeface="Roboto"/>
                <a:cs typeface="Roboto"/>
              </a:rPr>
              <a:t>Employee Participation over Different Courses</a:t>
            </a:r>
          </a:p>
          <a:p>
            <a:pPr marL="514350" indent="-514350">
              <a:buAutoNum type="arabicPeriod"/>
            </a:pPr>
            <a:r>
              <a:rPr lang="en-US" sz="2000" dirty="0">
                <a:latin typeface="Times New Roman"/>
                <a:ea typeface="Roboto"/>
                <a:cs typeface="Roboto"/>
              </a:rPr>
              <a:t>Enrollment Variation across Locations &amp; Courses</a:t>
            </a:r>
          </a:p>
          <a:p>
            <a:pPr marL="514350" indent="-514350">
              <a:buAutoNum type="arabicPeriod"/>
            </a:pPr>
            <a:r>
              <a:rPr lang="en-US" sz="2000" dirty="0">
                <a:latin typeface="Times New Roman"/>
                <a:ea typeface="Roboto"/>
                <a:cs typeface="Roboto"/>
              </a:rPr>
              <a:t>Appendix</a:t>
            </a:r>
          </a:p>
          <a:p>
            <a:pPr marL="514350" indent="-514350">
              <a:buFont typeface="+mj-lt"/>
              <a:buAutoNum type="arabicPeriod"/>
            </a:pPr>
            <a:r>
              <a:rPr lang="en-US" sz="2000" dirty="0">
                <a:latin typeface="Times New Roman"/>
                <a:ea typeface="Roboto"/>
                <a:cs typeface="Roboto"/>
              </a:rPr>
              <a:t>Recommendations</a:t>
            </a:r>
          </a:p>
          <a:p>
            <a:pPr marL="514350" indent="-514350">
              <a:buFont typeface="Aptos Display" panose="02110004020202020204"/>
              <a:buAutoNum type="arabicPeriod"/>
            </a:pPr>
            <a:endParaRPr lang="en-US" sz="2000">
              <a:latin typeface="Times New Roman"/>
              <a:ea typeface="Roboto"/>
              <a:cs typeface="Times New Roman"/>
            </a:endParaRPr>
          </a:p>
        </p:txBody>
      </p:sp>
      <p:grpSp>
        <p:nvGrpSpPr>
          <p:cNvPr id="193" name="Group 192">
            <a:extLst>
              <a:ext uri="{FF2B5EF4-FFF2-40B4-BE49-F238E27FC236}">
                <a16:creationId xmlns:a16="http://schemas.microsoft.com/office/drawing/2014/main" id="{DA635430-7D24-53A2-6AAE-AF5BDB5B7AB2}"/>
              </a:ext>
            </a:extLst>
          </p:cNvPr>
          <p:cNvGrpSpPr/>
          <p:nvPr/>
        </p:nvGrpSpPr>
        <p:grpSpPr>
          <a:xfrm>
            <a:off x="-293806" y="-102712"/>
            <a:ext cx="1625600" cy="1147404"/>
            <a:chOff x="-131619" y="-129095"/>
            <a:chExt cx="1087837" cy="846068"/>
          </a:xfrm>
        </p:grpSpPr>
        <p:sp>
          <p:nvSpPr>
            <p:cNvPr id="190" name="Oval 189">
              <a:extLst>
                <a:ext uri="{FF2B5EF4-FFF2-40B4-BE49-F238E27FC236}">
                  <a16:creationId xmlns:a16="http://schemas.microsoft.com/office/drawing/2014/main" id="{DED65FDE-5DDC-C44E-6CD9-FC39B996AD0A}"/>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D271595-6913-3DDC-A984-82F8D7EDE38A}"/>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847A300-CDEC-C6D4-19E8-05E5D315D202}"/>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73F7ABD-425E-6B83-CE78-42525D3C3E0A}"/>
              </a:ext>
            </a:extLst>
          </p:cNvPr>
          <p:cNvPicPr>
            <a:picLocks noChangeAspect="1"/>
          </p:cNvPicPr>
          <p:nvPr/>
        </p:nvPicPr>
        <p:blipFill>
          <a:blip r:embed="rId3"/>
          <a:stretch>
            <a:fillRect/>
          </a:stretch>
        </p:blipFill>
        <p:spPr>
          <a:xfrm>
            <a:off x="10193843" y="-248306"/>
            <a:ext cx="1868185" cy="1868185"/>
          </a:xfrm>
          <a:prstGeom prst="rect">
            <a:avLst/>
          </a:prstGeom>
        </p:spPr>
      </p:pic>
    </p:spTree>
    <p:extLst>
      <p:ext uri="{BB962C8B-B14F-4D97-AF65-F5344CB8AC3E}">
        <p14:creationId xmlns:p14="http://schemas.microsoft.com/office/powerpoint/2010/main" val="334829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52228A-0D64-62CA-8544-BB16DC2BDFD9}"/>
              </a:ext>
            </a:extLst>
          </p:cNvPr>
          <p:cNvSpPr>
            <a:spLocks noGrp="1"/>
          </p:cNvSpPr>
          <p:nvPr>
            <p:ph sz="half" idx="1"/>
          </p:nvPr>
        </p:nvSpPr>
        <p:spPr>
          <a:xfrm>
            <a:off x="733024" y="1303656"/>
            <a:ext cx="10275735" cy="4560774"/>
          </a:xfrm>
        </p:spPr>
        <p:txBody>
          <a:bodyPr vert="horz" lIns="91440" tIns="45720" rIns="91440" bIns="45720" rtlCol="0" anchor="t">
            <a:noAutofit/>
          </a:bodyPr>
          <a:lstStyle/>
          <a:p>
            <a:pPr>
              <a:lnSpc>
                <a:spcPct val="100000"/>
              </a:lnSpc>
              <a:spcAft>
                <a:spcPts val="600"/>
              </a:spcAft>
            </a:pPr>
            <a:r>
              <a:rPr lang="en-US" sz="1800">
                <a:latin typeface="Times New Roman"/>
                <a:ea typeface="+mn-lt"/>
                <a:cs typeface="Times New Roman"/>
              </a:rPr>
              <a:t>This analysis examines Employee Development Program of Nexus Logistics Solutions in which they aim to significantly improve the skills and competencies of their employees across all their offices around the world. As employees learn through different courses, this analysis will focus on their course participation and identify trends across courses, office regions and countries. By analyzing over </a:t>
            </a:r>
            <a:r>
              <a:rPr lang="en-US" sz="1800" b="1">
                <a:solidFill>
                  <a:srgbClr val="00B050"/>
                </a:solidFill>
                <a:latin typeface="Times New Roman"/>
                <a:ea typeface="+mn-lt"/>
                <a:cs typeface="Times New Roman"/>
              </a:rPr>
              <a:t>19,000 enrollments</a:t>
            </a:r>
            <a:r>
              <a:rPr lang="en-US" sz="1800">
                <a:solidFill>
                  <a:srgbClr val="00B050"/>
                </a:solidFill>
                <a:latin typeface="Times New Roman"/>
                <a:ea typeface="+mn-lt"/>
                <a:cs typeface="Times New Roman"/>
              </a:rPr>
              <a:t> </a:t>
            </a:r>
            <a:r>
              <a:rPr lang="en-US" sz="1800">
                <a:latin typeface="Times New Roman"/>
                <a:ea typeface="+mn-lt"/>
                <a:cs typeface="Times New Roman"/>
              </a:rPr>
              <a:t>across </a:t>
            </a:r>
            <a:r>
              <a:rPr lang="en-US" sz="1800" b="1">
                <a:solidFill>
                  <a:srgbClr val="00B050"/>
                </a:solidFill>
                <a:latin typeface="Times New Roman"/>
                <a:ea typeface="+mn-lt"/>
                <a:cs typeface="Times New Roman"/>
              </a:rPr>
              <a:t>30 countries</a:t>
            </a:r>
            <a:r>
              <a:rPr lang="en-US" sz="1800">
                <a:latin typeface="Times New Roman"/>
                <a:ea typeface="+mn-lt"/>
                <a:cs typeface="Times New Roman"/>
              </a:rPr>
              <a:t>, this study identifies and highlights key areas of strong engagement, potential growth and opportunities for optimal program utilization.</a:t>
            </a:r>
          </a:p>
          <a:p>
            <a:pPr>
              <a:lnSpc>
                <a:spcPct val="100000"/>
              </a:lnSpc>
              <a:spcAft>
                <a:spcPts val="600"/>
              </a:spcAft>
            </a:pPr>
            <a:r>
              <a:rPr lang="en-US" sz="1800">
                <a:latin typeface="Times New Roman"/>
                <a:ea typeface="+mn-lt"/>
                <a:cs typeface="Times New Roman"/>
              </a:rPr>
              <a:t>Key findings reveal that courses in </a:t>
            </a:r>
            <a:r>
              <a:rPr lang="en-US" sz="1800" b="1">
                <a:solidFill>
                  <a:srgbClr val="00B050"/>
                </a:solidFill>
                <a:latin typeface="Times New Roman"/>
                <a:ea typeface="+mn-lt"/>
                <a:cs typeface="Times New Roman"/>
              </a:rPr>
              <a:t>Logistics Software Essentials</a:t>
            </a:r>
            <a:r>
              <a:rPr lang="en-US" sz="1800">
                <a:solidFill>
                  <a:srgbClr val="00B050"/>
                </a:solidFill>
                <a:latin typeface="Times New Roman"/>
                <a:ea typeface="+mn-lt"/>
                <a:cs typeface="Times New Roman"/>
              </a:rPr>
              <a:t> </a:t>
            </a:r>
            <a:r>
              <a:rPr lang="en-US" sz="1800">
                <a:latin typeface="Times New Roman"/>
                <a:ea typeface="+mn-lt"/>
                <a:cs typeface="Times New Roman"/>
              </a:rPr>
              <a:t>and </a:t>
            </a:r>
            <a:r>
              <a:rPr lang="en-US" sz="1800" b="1">
                <a:solidFill>
                  <a:srgbClr val="00B050"/>
                </a:solidFill>
                <a:latin typeface="Times New Roman"/>
                <a:ea typeface="+mn-lt"/>
                <a:cs typeface="Times New Roman"/>
              </a:rPr>
              <a:t>Advanced Transportation Management</a:t>
            </a:r>
            <a:r>
              <a:rPr lang="en-US" sz="1800">
                <a:solidFill>
                  <a:srgbClr val="00B050"/>
                </a:solidFill>
                <a:latin typeface="Times New Roman"/>
                <a:ea typeface="+mn-lt"/>
                <a:cs typeface="Times New Roman"/>
              </a:rPr>
              <a:t> </a:t>
            </a:r>
            <a:r>
              <a:rPr lang="en-US" sz="1800">
                <a:latin typeface="Times New Roman"/>
                <a:ea typeface="+mn-lt"/>
                <a:cs typeface="Times New Roman"/>
              </a:rPr>
              <a:t>are the most popular, attracting over </a:t>
            </a:r>
            <a:r>
              <a:rPr lang="en-US" sz="1800" b="1">
                <a:solidFill>
                  <a:srgbClr val="00B050"/>
                </a:solidFill>
                <a:latin typeface="Times New Roman"/>
                <a:ea typeface="+mn-lt"/>
                <a:cs typeface="Times New Roman"/>
              </a:rPr>
              <a:t>6,000 enrollments combined</a:t>
            </a:r>
            <a:r>
              <a:rPr lang="en-US" sz="1800">
                <a:latin typeface="Times New Roman"/>
                <a:ea typeface="+mn-lt"/>
                <a:cs typeface="Times New Roman"/>
              </a:rPr>
              <a:t>, underscoring the industry's focus on software and transportation efficiency. In contrast, courses like </a:t>
            </a:r>
            <a:r>
              <a:rPr lang="en-US" sz="1800" b="1">
                <a:solidFill>
                  <a:srgbClr val="00B050"/>
                </a:solidFill>
                <a:latin typeface="Times New Roman"/>
                <a:ea typeface="+mn-lt"/>
                <a:cs typeface="Times New Roman"/>
              </a:rPr>
              <a:t>Cybersecurity in Supply Chain Management</a:t>
            </a:r>
            <a:r>
              <a:rPr lang="en-US" sz="1800">
                <a:solidFill>
                  <a:srgbClr val="00B050"/>
                </a:solidFill>
                <a:latin typeface="Times New Roman"/>
                <a:ea typeface="+mn-lt"/>
                <a:cs typeface="Times New Roman"/>
              </a:rPr>
              <a:t> </a:t>
            </a:r>
            <a:r>
              <a:rPr lang="en-US" sz="1800">
                <a:latin typeface="Times New Roman"/>
                <a:ea typeface="+mn-lt"/>
                <a:cs typeface="Times New Roman"/>
              </a:rPr>
              <a:t>have lower participation, highlighting a potential gap in awareness to new technologies or perceived relevance to their work in today’s digital landscape.</a:t>
            </a:r>
          </a:p>
          <a:p>
            <a:pPr>
              <a:lnSpc>
                <a:spcPct val="100000"/>
              </a:lnSpc>
            </a:pPr>
            <a:r>
              <a:rPr lang="en-US" sz="1800">
                <a:latin typeface="Times New Roman"/>
                <a:ea typeface="+mn-lt"/>
                <a:cs typeface="Times New Roman"/>
              </a:rPr>
              <a:t>Geographically, offices in </a:t>
            </a:r>
            <a:r>
              <a:rPr lang="en-US" sz="1800" b="1">
                <a:solidFill>
                  <a:srgbClr val="00B050"/>
                </a:solidFill>
                <a:latin typeface="Times New Roman"/>
                <a:ea typeface="+mn-lt"/>
                <a:cs typeface="Times New Roman"/>
              </a:rPr>
              <a:t>China and USA </a:t>
            </a:r>
            <a:r>
              <a:rPr lang="en-US" sz="1800">
                <a:latin typeface="Times New Roman"/>
                <a:ea typeface="+mn-lt"/>
                <a:cs typeface="Times New Roman"/>
              </a:rPr>
              <a:t>emerged as leaders in employee training participation, with cities like </a:t>
            </a:r>
            <a:r>
              <a:rPr lang="en-US" sz="1800" b="1">
                <a:solidFill>
                  <a:srgbClr val="00B050"/>
                </a:solidFill>
                <a:latin typeface="Times New Roman"/>
                <a:ea typeface="+mn-lt"/>
                <a:cs typeface="Times New Roman"/>
              </a:rPr>
              <a:t>Shenzhen</a:t>
            </a:r>
            <a:r>
              <a:rPr lang="en-US" sz="1800">
                <a:latin typeface="Times New Roman"/>
                <a:ea typeface="+mn-lt"/>
                <a:cs typeface="Times New Roman"/>
              </a:rPr>
              <a:t> and </a:t>
            </a:r>
            <a:r>
              <a:rPr lang="en-US" sz="1800" b="1">
                <a:solidFill>
                  <a:srgbClr val="00B050"/>
                </a:solidFill>
                <a:latin typeface="Times New Roman"/>
                <a:ea typeface="+mn-lt"/>
                <a:cs typeface="Times New Roman"/>
              </a:rPr>
              <a:t>New York</a:t>
            </a:r>
            <a:r>
              <a:rPr lang="en-US" sz="1800">
                <a:solidFill>
                  <a:srgbClr val="00B050"/>
                </a:solidFill>
                <a:latin typeface="Times New Roman"/>
                <a:ea typeface="+mn-lt"/>
                <a:cs typeface="Times New Roman"/>
              </a:rPr>
              <a:t> </a:t>
            </a:r>
            <a:r>
              <a:rPr lang="en-US" sz="1800">
                <a:latin typeface="Times New Roman"/>
                <a:ea typeface="+mn-lt"/>
                <a:cs typeface="Times New Roman"/>
              </a:rPr>
              <a:t>each exceeding </a:t>
            </a:r>
            <a:r>
              <a:rPr lang="en-US" sz="1800" b="1">
                <a:solidFill>
                  <a:srgbClr val="00B050"/>
                </a:solidFill>
                <a:latin typeface="Times New Roman"/>
                <a:ea typeface="+mn-lt"/>
                <a:cs typeface="Times New Roman"/>
              </a:rPr>
              <a:t>600 enrollments</a:t>
            </a:r>
            <a:r>
              <a:rPr lang="en-US" sz="1800">
                <a:latin typeface="Times New Roman"/>
                <a:ea typeface="+mn-lt"/>
                <a:cs typeface="Times New Roman"/>
              </a:rPr>
              <a:t>. On the other hand, offices in </a:t>
            </a:r>
            <a:r>
              <a:rPr lang="en-US" sz="1800" b="1">
                <a:solidFill>
                  <a:srgbClr val="00B050"/>
                </a:solidFill>
                <a:latin typeface="Times New Roman"/>
                <a:ea typeface="+mn-lt"/>
                <a:cs typeface="Times New Roman"/>
              </a:rPr>
              <a:t>Netherland, Ireland, and Spain</a:t>
            </a:r>
            <a:r>
              <a:rPr lang="en-US" sz="1800">
                <a:solidFill>
                  <a:srgbClr val="00B050"/>
                </a:solidFill>
                <a:latin typeface="Times New Roman"/>
                <a:ea typeface="+mn-lt"/>
                <a:cs typeface="Times New Roman"/>
              </a:rPr>
              <a:t> </a:t>
            </a:r>
            <a:r>
              <a:rPr lang="en-US" sz="1800">
                <a:latin typeface="Times New Roman"/>
                <a:ea typeface="+mn-lt"/>
                <a:cs typeface="Times New Roman"/>
              </a:rPr>
              <a:t>demonstrated lower participation, indicating an opportunity to boost training engagement in these regions.</a:t>
            </a:r>
          </a:p>
          <a:p>
            <a:pPr>
              <a:lnSpc>
                <a:spcPct val="100000"/>
              </a:lnSpc>
            </a:pPr>
            <a:r>
              <a:rPr lang="en-US" sz="1800">
                <a:latin typeface="Times New Roman"/>
                <a:cs typeface="Times New Roman"/>
              </a:rPr>
              <a:t>Employee participation trend also varies across different countries. While countries from </a:t>
            </a:r>
            <a:r>
              <a:rPr lang="en-US" sz="1800" b="1">
                <a:solidFill>
                  <a:srgbClr val="00B050"/>
                </a:solidFill>
                <a:latin typeface="Times New Roman"/>
                <a:ea typeface="+mn-lt"/>
                <a:cs typeface="Times New Roman"/>
              </a:rPr>
              <a:t>South America</a:t>
            </a:r>
            <a:r>
              <a:rPr lang="en-US" sz="1800">
                <a:latin typeface="Times New Roman"/>
                <a:cs typeface="Times New Roman"/>
              </a:rPr>
              <a:t> showed great participation of employees, countries such as </a:t>
            </a:r>
            <a:r>
              <a:rPr lang="en-US" sz="1800" b="1">
                <a:solidFill>
                  <a:srgbClr val="00B050"/>
                </a:solidFill>
                <a:latin typeface="Times New Roman"/>
                <a:ea typeface="+mn-lt"/>
                <a:cs typeface="Times New Roman"/>
              </a:rPr>
              <a:t>Japan</a:t>
            </a:r>
            <a:r>
              <a:rPr lang="en-US" sz="1800">
                <a:latin typeface="Times New Roman"/>
                <a:cs typeface="Times New Roman"/>
              </a:rPr>
              <a:t> and </a:t>
            </a:r>
            <a:r>
              <a:rPr lang="en-US" sz="1800" b="1">
                <a:solidFill>
                  <a:srgbClr val="00B050"/>
                </a:solidFill>
                <a:latin typeface="Times New Roman"/>
                <a:ea typeface="+mn-lt"/>
                <a:cs typeface="Times New Roman"/>
              </a:rPr>
              <a:t>Netherlands </a:t>
            </a:r>
            <a:r>
              <a:rPr lang="en-US" sz="1800">
                <a:latin typeface="Times New Roman"/>
                <a:cs typeface="Times New Roman"/>
              </a:rPr>
              <a:t>show that employees are less likely to participate for the Employee Development Program.</a:t>
            </a:r>
          </a:p>
        </p:txBody>
      </p:sp>
      <p:grpSp>
        <p:nvGrpSpPr>
          <p:cNvPr id="8" name="Group 7">
            <a:extLst>
              <a:ext uri="{FF2B5EF4-FFF2-40B4-BE49-F238E27FC236}">
                <a16:creationId xmlns:a16="http://schemas.microsoft.com/office/drawing/2014/main" id="{817FDA8B-9DA4-3B35-1AC4-53FE92D1D0B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7154DCF2-4BC9-865A-6772-57FACB13F5F9}"/>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94336D-091B-FD48-05CE-7F21F63A3CB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887844E-5D77-7333-37F7-D5FA1DEE9491}"/>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25EF88CE-DD3C-D56C-77ED-0982AA68F065}"/>
              </a:ext>
            </a:extLst>
          </p:cNvPr>
          <p:cNvSpPr txBox="1">
            <a:spLocks/>
          </p:cNvSpPr>
          <p:nvPr/>
        </p:nvSpPr>
        <p:spPr>
          <a:xfrm>
            <a:off x="1489538" y="591947"/>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3561"/>
                </a:solidFill>
                <a:latin typeface="Times New Roman"/>
                <a:cs typeface="Times New Roman"/>
              </a:rPr>
              <a:t>Executive Summary</a:t>
            </a:r>
          </a:p>
        </p:txBody>
      </p:sp>
      <p:grpSp>
        <p:nvGrpSpPr>
          <p:cNvPr id="192" name="Group 191">
            <a:extLst>
              <a:ext uri="{FF2B5EF4-FFF2-40B4-BE49-F238E27FC236}">
                <a16:creationId xmlns:a16="http://schemas.microsoft.com/office/drawing/2014/main" id="{8BAE1367-3D88-3511-8A6E-60D8418205BA}"/>
              </a:ext>
            </a:extLst>
          </p:cNvPr>
          <p:cNvGrpSpPr/>
          <p:nvPr/>
        </p:nvGrpSpPr>
        <p:grpSpPr>
          <a:xfrm>
            <a:off x="10842413" y="5614504"/>
            <a:ext cx="1712768" cy="1325564"/>
            <a:chOff x="11080271" y="5805280"/>
            <a:chExt cx="1397480" cy="1142662"/>
          </a:xfrm>
        </p:grpSpPr>
        <p:sp>
          <p:nvSpPr>
            <p:cNvPr id="188" name="Oval 187">
              <a:extLst>
                <a:ext uri="{FF2B5EF4-FFF2-40B4-BE49-F238E27FC236}">
                  <a16:creationId xmlns:a16="http://schemas.microsoft.com/office/drawing/2014/main" id="{67ED09FA-F121-9148-94A9-E7E35C6D0B95}"/>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E80C715C-0CBA-7BA0-1D38-97627BB86AFD}"/>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30E6FECE-FE68-DE1A-0649-A22263E46FD5}"/>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EFEBF6FE-A833-153F-A97D-B84ED023733F}"/>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B330E93A-EE3E-AB88-F525-28D150B90635}"/>
              </a:ext>
            </a:extLst>
          </p:cNvPr>
          <p:cNvGrpSpPr/>
          <p:nvPr/>
        </p:nvGrpSpPr>
        <p:grpSpPr>
          <a:xfrm>
            <a:off x="-293806" y="-102712"/>
            <a:ext cx="1625600" cy="1147404"/>
            <a:chOff x="-131619" y="-129095"/>
            <a:chExt cx="1087837" cy="846068"/>
          </a:xfrm>
        </p:grpSpPr>
        <p:sp>
          <p:nvSpPr>
            <p:cNvPr id="194" name="Oval 193">
              <a:extLst>
                <a:ext uri="{FF2B5EF4-FFF2-40B4-BE49-F238E27FC236}">
                  <a16:creationId xmlns:a16="http://schemas.microsoft.com/office/drawing/2014/main" id="{A8A75AAF-543C-AF22-265A-A0DD9E17C653}"/>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5A82D425-7FD3-E5A6-00D7-4E3CCBBDD2AA}"/>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B2C6BDE-4978-43C1-281E-8541BA46954D}"/>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825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C38B6-DFA7-E00B-4C99-9237C6873B7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5853DE-87CA-6829-2879-E5552A527354}"/>
              </a:ext>
            </a:extLst>
          </p:cNvPr>
          <p:cNvSpPr>
            <a:spLocks noGrp="1"/>
          </p:cNvSpPr>
          <p:nvPr>
            <p:ph sz="half" idx="2"/>
          </p:nvPr>
        </p:nvSpPr>
        <p:spPr>
          <a:xfrm>
            <a:off x="8291344" y="1540207"/>
            <a:ext cx="3519075" cy="3898925"/>
          </a:xfrm>
          <a:ln w="12700">
            <a:solidFill>
              <a:schemeClr val="tx2">
                <a:lumMod val="90000"/>
                <a:lumOff val="10000"/>
              </a:schemeClr>
            </a:solidFill>
          </a:ln>
        </p:spPr>
        <p:txBody>
          <a:bodyPr vert="horz" lIns="91440" tIns="45720" rIns="91440" bIns="45720" rtlCol="0" anchor="t">
            <a:normAutofit/>
          </a:bodyPr>
          <a:lstStyle/>
          <a:p>
            <a:r>
              <a:rPr lang="en-US" sz="2000">
                <a:latin typeface="Times New Roman"/>
                <a:cs typeface="Times New Roman"/>
              </a:rPr>
              <a:t>The graph shows </a:t>
            </a:r>
            <a:r>
              <a:rPr lang="en-US" sz="2000">
                <a:solidFill>
                  <a:srgbClr val="000000"/>
                </a:solidFill>
                <a:latin typeface="Times New Roman"/>
                <a:cs typeface="Times New Roman"/>
              </a:rPr>
              <a:t>that in </a:t>
            </a:r>
            <a:r>
              <a:rPr lang="en-US" sz="2000" b="1">
                <a:solidFill>
                  <a:srgbClr val="92D050"/>
                </a:solidFill>
                <a:latin typeface="Times New Roman"/>
                <a:cs typeface="Times New Roman"/>
              </a:rPr>
              <a:t>Japan</a:t>
            </a:r>
            <a:r>
              <a:rPr lang="en-US" sz="2000">
                <a:latin typeface="Times New Roman"/>
                <a:cs typeface="Times New Roman"/>
              </a:rPr>
              <a:t> and </a:t>
            </a:r>
            <a:r>
              <a:rPr lang="en-US" sz="2000" b="1">
                <a:solidFill>
                  <a:srgbClr val="92D050"/>
                </a:solidFill>
                <a:latin typeface="Times New Roman"/>
                <a:cs typeface="Times New Roman"/>
              </a:rPr>
              <a:t>Netherlands</a:t>
            </a:r>
            <a:r>
              <a:rPr lang="en-US" sz="2000">
                <a:latin typeface="Times New Roman"/>
                <a:cs typeface="Times New Roman"/>
              </a:rPr>
              <a:t>, more than half of the employees are not enrolled in any course.</a:t>
            </a:r>
            <a:endParaRPr lang="en-US" sz="2000">
              <a:latin typeface="Times New Roman" panose="02020603050405020304" pitchFamily="18" charset="0"/>
              <a:cs typeface="Times New Roman" panose="02020603050405020304" pitchFamily="18" charset="0"/>
            </a:endParaRPr>
          </a:p>
          <a:p>
            <a:r>
              <a:rPr lang="en-US" sz="2000">
                <a:latin typeface="Times New Roman"/>
                <a:cs typeface="Times New Roman"/>
              </a:rPr>
              <a:t>The participation is high in </a:t>
            </a:r>
            <a:r>
              <a:rPr lang="en-US" sz="2000">
                <a:solidFill>
                  <a:srgbClr val="000000"/>
                </a:solidFill>
                <a:latin typeface="Times New Roman"/>
                <a:cs typeface="Times New Roman"/>
              </a:rPr>
              <a:t>the graph for </a:t>
            </a:r>
            <a:r>
              <a:rPr lang="en-US" sz="2000" b="1">
                <a:solidFill>
                  <a:srgbClr val="92D050"/>
                </a:solidFill>
                <a:latin typeface="Times New Roman"/>
                <a:cs typeface="Times New Roman"/>
              </a:rPr>
              <a:t>Argentina</a:t>
            </a:r>
            <a:r>
              <a:rPr lang="en-US" sz="2000">
                <a:latin typeface="Times New Roman"/>
                <a:cs typeface="Times New Roman"/>
              </a:rPr>
              <a:t> and </a:t>
            </a:r>
            <a:r>
              <a:rPr lang="en-US" sz="2000" b="1">
                <a:solidFill>
                  <a:srgbClr val="92D050"/>
                </a:solidFill>
                <a:latin typeface="Times New Roman"/>
                <a:cs typeface="Times New Roman"/>
              </a:rPr>
              <a:t>Brazil</a:t>
            </a:r>
            <a:r>
              <a:rPr lang="en-US" sz="2000">
                <a:latin typeface="Times New Roman"/>
                <a:cs typeface="Times New Roman"/>
              </a:rPr>
              <a:t> as most of the employees in those countries enroll in courses and participate in the Employment Development Program.</a:t>
            </a:r>
            <a:endParaRPr lang="en-US" sz="2600">
              <a:solidFill>
                <a:srgbClr val="000000"/>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3A74E5F2-9193-CC8F-F2F7-E3A0D21C1E7C}"/>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0DAD545C-C79B-5AEE-BACF-D1DB39C79167}"/>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27AC73B-ACBB-30D5-D1F0-978A09A573D2}"/>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A25716-42A8-4901-CED2-7CDB0854FF83}"/>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17FCE6CA-5A8B-7929-8B1B-2A62B87D43A3}"/>
              </a:ext>
            </a:extLst>
          </p:cNvPr>
          <p:cNvSpPr txBox="1">
            <a:spLocks/>
          </p:cNvSpPr>
          <p:nvPr/>
        </p:nvSpPr>
        <p:spPr>
          <a:xfrm>
            <a:off x="838200" y="927426"/>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a:solidFill>
                <a:srgbClr val="1E3561"/>
              </a:solidFill>
              <a:ea typeface="+mj-lt"/>
              <a:cs typeface="+mj-lt"/>
            </a:endParaRPr>
          </a:p>
        </p:txBody>
      </p:sp>
      <p:grpSp>
        <p:nvGrpSpPr>
          <p:cNvPr id="25" name="Group 24">
            <a:extLst>
              <a:ext uri="{FF2B5EF4-FFF2-40B4-BE49-F238E27FC236}">
                <a16:creationId xmlns:a16="http://schemas.microsoft.com/office/drawing/2014/main" id="{B3D9E61C-AF11-619A-7415-E1BE4E3B34EA}"/>
              </a:ext>
            </a:extLst>
          </p:cNvPr>
          <p:cNvGrpSpPr/>
          <p:nvPr/>
        </p:nvGrpSpPr>
        <p:grpSpPr>
          <a:xfrm>
            <a:off x="10842413" y="5614504"/>
            <a:ext cx="1712768" cy="1325564"/>
            <a:chOff x="11080271" y="5805280"/>
            <a:chExt cx="1397480" cy="1142662"/>
          </a:xfrm>
        </p:grpSpPr>
        <p:sp>
          <p:nvSpPr>
            <p:cNvPr id="21" name="Oval 20">
              <a:extLst>
                <a:ext uri="{FF2B5EF4-FFF2-40B4-BE49-F238E27FC236}">
                  <a16:creationId xmlns:a16="http://schemas.microsoft.com/office/drawing/2014/main" id="{0105F968-6C7F-78CD-521A-BFAA9EE579D7}"/>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9F39E1-1A89-0D83-31ED-09C853AC0397}"/>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459B777-739B-B2D8-6711-74396E86F141}"/>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CAC7EE-A201-3043-396E-C1F5AB768EC4}"/>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B4B3157-F4FF-01F0-B466-03575688B959}"/>
              </a:ext>
            </a:extLst>
          </p:cNvPr>
          <p:cNvGrpSpPr/>
          <p:nvPr/>
        </p:nvGrpSpPr>
        <p:grpSpPr>
          <a:xfrm>
            <a:off x="-293806" y="-102712"/>
            <a:ext cx="1625600" cy="1147404"/>
            <a:chOff x="-131619" y="-129095"/>
            <a:chExt cx="1087837" cy="846068"/>
          </a:xfrm>
        </p:grpSpPr>
        <p:sp>
          <p:nvSpPr>
            <p:cNvPr id="27" name="Oval 26">
              <a:extLst>
                <a:ext uri="{FF2B5EF4-FFF2-40B4-BE49-F238E27FC236}">
                  <a16:creationId xmlns:a16="http://schemas.microsoft.com/office/drawing/2014/main" id="{760AC1A7-DEF3-DDD9-8AC4-AE6F376E7E47}"/>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1BDC3F-0D62-9C89-F28F-57C6B527F9E3}"/>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C3F3132-C1FA-5158-72DA-E2457AF283EC}"/>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5073A21D-2CCA-3E46-E2E8-DFCB3785B241}"/>
              </a:ext>
            </a:extLst>
          </p:cNvPr>
          <p:cNvSpPr txBox="1">
            <a:spLocks/>
          </p:cNvSpPr>
          <p:nvPr/>
        </p:nvSpPr>
        <p:spPr>
          <a:xfrm>
            <a:off x="1253672" y="471739"/>
            <a:ext cx="9923981"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3561"/>
                </a:solidFill>
                <a:latin typeface="Times New Roman" panose="02020603050405020304" pitchFamily="18" charset="0"/>
                <a:ea typeface="+mj-lt"/>
                <a:cs typeface="Times New Roman" panose="02020603050405020304" pitchFamily="18" charset="0"/>
              </a:rPr>
              <a:t>Employee Participation Varies Across Different Regions</a:t>
            </a:r>
            <a:endParaRPr lang="en-US" sz="3200" b="1">
              <a:solidFill>
                <a:srgbClr val="1E3561"/>
              </a:solidFill>
              <a:latin typeface="Times New Roman" panose="02020603050405020304" pitchFamily="18" charset="0"/>
              <a:cs typeface="Times New Roman" panose="02020603050405020304" pitchFamily="18" charset="0"/>
            </a:endParaRPr>
          </a:p>
        </p:txBody>
      </p:sp>
      <p:pic>
        <p:nvPicPr>
          <p:cNvPr id="14" name="Content Placeholder 13" descr="A graph of blue and orange bars&#10;&#10;Description automatically generated">
            <a:extLst>
              <a:ext uri="{FF2B5EF4-FFF2-40B4-BE49-F238E27FC236}">
                <a16:creationId xmlns:a16="http://schemas.microsoft.com/office/drawing/2014/main" id="{4A7E1BC1-BE87-A381-B56E-096DF2476A0E}"/>
              </a:ext>
            </a:extLst>
          </p:cNvPr>
          <p:cNvPicPr>
            <a:picLocks noGrp="1" noChangeAspect="1"/>
          </p:cNvPicPr>
          <p:nvPr>
            <p:ph sz="half" idx="1"/>
          </p:nvPr>
        </p:nvPicPr>
        <p:blipFill>
          <a:blip r:embed="rId2"/>
          <a:stretch>
            <a:fillRect/>
          </a:stretch>
        </p:blipFill>
        <p:spPr>
          <a:xfrm>
            <a:off x="437408" y="1209595"/>
            <a:ext cx="7818911" cy="5647723"/>
          </a:xfrm>
        </p:spPr>
      </p:pic>
    </p:spTree>
    <p:extLst>
      <p:ext uri="{BB962C8B-B14F-4D97-AF65-F5344CB8AC3E}">
        <p14:creationId xmlns:p14="http://schemas.microsoft.com/office/powerpoint/2010/main" val="2770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CA197-AF98-F48B-E2F7-6C2225C8D65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C860690-6BA1-FC85-4146-C7865F155D59}"/>
              </a:ext>
            </a:extLst>
          </p:cNvPr>
          <p:cNvGrpSpPr/>
          <p:nvPr/>
        </p:nvGrpSpPr>
        <p:grpSpPr>
          <a:xfrm>
            <a:off x="11223796" y="143944"/>
            <a:ext cx="944533" cy="892682"/>
            <a:chOff x="10567556" y="632515"/>
            <a:chExt cx="816838" cy="723348"/>
          </a:xfrm>
        </p:grpSpPr>
        <p:sp>
          <p:nvSpPr>
            <p:cNvPr id="5" name="Oval 4">
              <a:extLst>
                <a:ext uri="{FF2B5EF4-FFF2-40B4-BE49-F238E27FC236}">
                  <a16:creationId xmlns:a16="http://schemas.microsoft.com/office/drawing/2014/main" id="{E7174086-DBD6-9C28-0662-0486B79980D9}"/>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EE66E28-69D0-4FDC-4481-EF25FA833E09}"/>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E759FB-92EF-BD66-22D0-A6C5343A9BBC}"/>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DADD627-7EB0-CB4E-528B-FEB9802D50A1}"/>
              </a:ext>
            </a:extLst>
          </p:cNvPr>
          <p:cNvSpPr txBox="1"/>
          <p:nvPr/>
        </p:nvSpPr>
        <p:spPr>
          <a:xfrm>
            <a:off x="6674327" y="1248641"/>
            <a:ext cx="4973391" cy="3108543"/>
          </a:xfrm>
          <a:prstGeom prst="rect">
            <a:avLst/>
          </a:prstGeom>
          <a:noFill/>
          <a:ln w="12700">
            <a:solidFill>
              <a:schemeClr val="accent1"/>
            </a:solidFill>
          </a:ln>
        </p:spPr>
        <p:txBody>
          <a:bodyPr wrap="square" lIns="91440" tIns="45720" rIns="91440" bIns="45720" rtlCol="0" anchor="t">
            <a:spAutoFit/>
          </a:bodyPr>
          <a:lstStyle/>
          <a:p>
            <a:r>
              <a:rPr lang="en-US" sz="1400" b="1">
                <a:solidFill>
                  <a:schemeClr val="tx2">
                    <a:lumMod val="90000"/>
                    <a:lumOff val="10000"/>
                  </a:schemeClr>
                </a:solidFill>
              </a:rPr>
              <a:t>Key Insights:</a:t>
            </a:r>
          </a:p>
          <a:p>
            <a:endParaRPr lang="en-US" sz="1400" b="1">
              <a:solidFill>
                <a:schemeClr val="tx2">
                  <a:lumMod val="90000"/>
                  <a:lumOff val="10000"/>
                </a:schemeClr>
              </a:solidFill>
            </a:endParaRPr>
          </a:p>
          <a:p>
            <a:pPr marL="285750" indent="-285750">
              <a:buFont typeface="Arial" panose="020B0604020202020204" pitchFamily="34" charset="0"/>
              <a:buChar char="•"/>
            </a:pPr>
            <a:r>
              <a:rPr lang="en-US" sz="1400"/>
              <a:t>While previous slide showed enrollment participation trend across countries, this graph presents a deeper analysis by showing office-wise participation trends. </a:t>
            </a:r>
          </a:p>
          <a:p>
            <a:pPr marL="285750" indent="-285750">
              <a:buFont typeface="Arial" panose="020B0604020202020204" pitchFamily="34" charset="0"/>
              <a:buChar char="•"/>
            </a:pPr>
            <a:r>
              <a:rPr lang="en-US" sz="1400"/>
              <a:t>The </a:t>
            </a:r>
            <a:r>
              <a:rPr lang="en-US" sz="1400" b="1"/>
              <a:t>USA</a:t>
            </a:r>
            <a:r>
              <a:rPr lang="en-US" sz="1400"/>
              <a:t> remains highly active, with </a:t>
            </a:r>
            <a:r>
              <a:rPr lang="en-US" sz="1400" b="1">
                <a:solidFill>
                  <a:srgbClr val="00B050"/>
                </a:solidFill>
              </a:rPr>
              <a:t>Denver, Houston, and Los Angeles</a:t>
            </a:r>
            <a:r>
              <a:rPr lang="en-US" sz="1400">
                <a:solidFill>
                  <a:srgbClr val="00B050"/>
                </a:solidFill>
              </a:rPr>
              <a:t> </a:t>
            </a:r>
            <a:r>
              <a:rPr lang="en-US" sz="1400"/>
              <a:t>as leading offices. However, there’s significant variability across different offices in the USA.</a:t>
            </a:r>
            <a:endParaRPr lang="en-US"/>
          </a:p>
          <a:p>
            <a:pPr marL="285750" indent="-285750">
              <a:buFont typeface="Arial" panose="020B0604020202020204" pitchFamily="34" charset="0"/>
              <a:buChar char="•"/>
            </a:pPr>
            <a:r>
              <a:rPr lang="en-US" sz="1400" b="1">
                <a:solidFill>
                  <a:srgbClr val="00B050"/>
                </a:solidFill>
              </a:rPr>
              <a:t>China</a:t>
            </a:r>
            <a:r>
              <a:rPr lang="en-US" sz="1400">
                <a:solidFill>
                  <a:srgbClr val="00B050"/>
                </a:solidFill>
              </a:rPr>
              <a:t> </a:t>
            </a:r>
            <a:r>
              <a:rPr lang="en-US" sz="1400"/>
              <a:t>is a strategic region with multiple offices contributing consistently, although individual office percentages are lower compared to Colombia and USA.</a:t>
            </a:r>
          </a:p>
          <a:p>
            <a:pPr marL="285750" indent="-285750">
              <a:buFont typeface="Arial" panose="020B0604020202020204" pitchFamily="34" charset="0"/>
              <a:buChar char="•"/>
            </a:pPr>
            <a:r>
              <a:rPr lang="en-US" sz="1400" b="1"/>
              <a:t>European countries</a:t>
            </a:r>
            <a:r>
              <a:rPr lang="en-US" sz="1400"/>
              <a:t> like </a:t>
            </a:r>
            <a:r>
              <a:rPr lang="en-US" sz="1400" b="1">
                <a:solidFill>
                  <a:srgbClr val="00B050"/>
                </a:solidFill>
              </a:rPr>
              <a:t>Ireland, Spain, and Netherland</a:t>
            </a:r>
            <a:r>
              <a:rPr lang="en-US" sz="1400"/>
              <a:t> have lower enrollments compared to other regions like the USA and Latin America.</a:t>
            </a:r>
            <a:endParaRPr lang="en-US" sz="1400">
              <a:solidFill>
                <a:srgbClr val="000000"/>
              </a:solidFill>
            </a:endParaRPr>
          </a:p>
        </p:txBody>
      </p:sp>
      <p:sp>
        <p:nvSpPr>
          <p:cNvPr id="4" name="Oval 3">
            <a:extLst>
              <a:ext uri="{FF2B5EF4-FFF2-40B4-BE49-F238E27FC236}">
                <a16:creationId xmlns:a16="http://schemas.microsoft.com/office/drawing/2014/main" id="{2A0569C3-C5BC-85E1-0DE3-916484775D4D}"/>
              </a:ext>
            </a:extLst>
          </p:cNvPr>
          <p:cNvSpPr/>
          <p:nvPr/>
        </p:nvSpPr>
        <p:spPr>
          <a:xfrm>
            <a:off x="11934030" y="5502066"/>
            <a:ext cx="827793" cy="789722"/>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6B1DE5F-84DF-4105-F177-7EEB18C5B341}"/>
              </a:ext>
            </a:extLst>
          </p:cNvPr>
          <p:cNvSpPr/>
          <p:nvPr/>
        </p:nvSpPr>
        <p:spPr>
          <a:xfrm>
            <a:off x="11647718" y="6371433"/>
            <a:ext cx="445733" cy="40900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CC1336-380A-00F5-D9AB-E40981F58E04}"/>
              </a:ext>
            </a:extLst>
          </p:cNvPr>
          <p:cNvSpPr/>
          <p:nvPr/>
        </p:nvSpPr>
        <p:spPr>
          <a:xfrm>
            <a:off x="11223796" y="6649321"/>
            <a:ext cx="229234" cy="208679"/>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8C9CB75-0C92-ACBE-B614-58F66167C5F1}"/>
              </a:ext>
            </a:extLst>
          </p:cNvPr>
          <p:cNvGrpSpPr/>
          <p:nvPr/>
        </p:nvGrpSpPr>
        <p:grpSpPr>
          <a:xfrm>
            <a:off x="-293806" y="-102712"/>
            <a:ext cx="1625600" cy="1147404"/>
            <a:chOff x="-131619" y="-129095"/>
            <a:chExt cx="1087837" cy="846068"/>
          </a:xfrm>
        </p:grpSpPr>
        <p:sp>
          <p:nvSpPr>
            <p:cNvPr id="26" name="Oval 25">
              <a:extLst>
                <a:ext uri="{FF2B5EF4-FFF2-40B4-BE49-F238E27FC236}">
                  <a16:creationId xmlns:a16="http://schemas.microsoft.com/office/drawing/2014/main" id="{467DA516-24AE-9363-F699-A9EEC2A6431F}"/>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256A65B-DCDE-0BA9-E839-DE7A6654D666}"/>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35CAC72-A15C-32FA-F824-65C120D203D7}"/>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BC6C4AA6-3F0E-A522-B185-9AFBB780C411}"/>
              </a:ext>
            </a:extLst>
          </p:cNvPr>
          <p:cNvSpPr txBox="1">
            <a:spLocks/>
          </p:cNvSpPr>
          <p:nvPr/>
        </p:nvSpPr>
        <p:spPr>
          <a:xfrm>
            <a:off x="1705708" y="450491"/>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Training Participation Across </a:t>
            </a:r>
            <a:r>
              <a:rPr lang="en-US" sz="3200" b="1" i="0" u="none" strike="noStrike">
                <a:solidFill>
                  <a:srgbClr val="92D050"/>
                </a:solidFill>
                <a:effectLst/>
                <a:latin typeface="Times New Roman" panose="02020603050405020304" pitchFamily="18" charset="0"/>
                <a:cs typeface="Times New Roman" panose="02020603050405020304" pitchFamily="18" charset="0"/>
              </a:rPr>
              <a:t>30 Countries</a:t>
            </a:r>
            <a:endParaRPr lang="en-US" sz="3200" b="1">
              <a:solidFill>
                <a:srgbClr val="92D05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7400808-FD54-BD8A-45E1-2FC94A1A3FBC}"/>
              </a:ext>
            </a:extLst>
          </p:cNvPr>
          <p:cNvSpPr txBox="1"/>
          <p:nvPr/>
        </p:nvSpPr>
        <p:spPr>
          <a:xfrm>
            <a:off x="6674326" y="4354049"/>
            <a:ext cx="4973392" cy="2246769"/>
          </a:xfrm>
          <a:prstGeom prst="rect">
            <a:avLst/>
          </a:prstGeom>
          <a:noFill/>
          <a:ln w="12700">
            <a:solidFill>
              <a:schemeClr val="accent1"/>
            </a:solidFill>
          </a:ln>
        </p:spPr>
        <p:txBody>
          <a:bodyPr wrap="square" rtlCol="0">
            <a:spAutoFit/>
          </a:bodyPr>
          <a:lstStyle/>
          <a:p>
            <a:r>
              <a:rPr lang="en-US" sz="1400" b="1">
                <a:solidFill>
                  <a:schemeClr val="tx2">
                    <a:lumMod val="90000"/>
                    <a:lumOff val="10000"/>
                  </a:schemeClr>
                </a:solidFill>
              </a:rPr>
              <a:t>Ways to increase participation:</a:t>
            </a:r>
          </a:p>
          <a:p>
            <a:pPr marL="285750" indent="-285750">
              <a:buFont typeface="Arial" panose="020B0604020202020204" pitchFamily="34" charset="0"/>
              <a:buChar char="•"/>
            </a:pPr>
            <a:endParaRPr lang="en-US" sz="1400" b="1">
              <a:solidFill>
                <a:srgbClr val="00B050"/>
              </a:solidFill>
            </a:endParaRPr>
          </a:p>
          <a:p>
            <a:pPr marL="285750" indent="-285750">
              <a:buFont typeface="Arial" panose="020B0604020202020204" pitchFamily="34" charset="0"/>
              <a:buChar char="•"/>
            </a:pPr>
            <a:r>
              <a:rPr lang="en-US" sz="1400" b="1">
                <a:solidFill>
                  <a:srgbClr val="00B050"/>
                </a:solidFill>
              </a:rPr>
              <a:t>Maximize investment in Colombia</a:t>
            </a:r>
            <a:r>
              <a:rPr lang="en-US" sz="1400"/>
              <a:t>: With Bogota and Medellin driving significant engagement, it’s worth investing in further expansion or offering additional programs tailored to this region.</a:t>
            </a:r>
          </a:p>
          <a:p>
            <a:pPr marL="285750" indent="-285750">
              <a:buFont typeface="Arial" panose="020B0604020202020204" pitchFamily="34" charset="0"/>
              <a:buChar char="•"/>
            </a:pPr>
            <a:r>
              <a:rPr lang="en-US" sz="1400" b="1">
                <a:solidFill>
                  <a:srgbClr val="00B050"/>
                </a:solidFill>
              </a:rPr>
              <a:t>Boost underperforming offices</a:t>
            </a:r>
            <a:r>
              <a:rPr lang="en-US" sz="1400"/>
              <a:t>: Explore why offices like </a:t>
            </a:r>
            <a:r>
              <a:rPr lang="en-US" sz="1400" b="1"/>
              <a:t>Dublin, Madrid and Rotterdam </a:t>
            </a:r>
            <a:r>
              <a:rPr lang="en-US" sz="1400"/>
              <a:t>have lower enrollments and address potential barriers or opportunities for growth.</a:t>
            </a:r>
          </a:p>
        </p:txBody>
      </p:sp>
      <p:pic>
        <p:nvPicPr>
          <p:cNvPr id="2" name="slide2" descr="Sheet 4">
            <a:extLst>
              <a:ext uri="{FF2B5EF4-FFF2-40B4-BE49-F238E27FC236}">
                <a16:creationId xmlns:a16="http://schemas.microsoft.com/office/drawing/2014/main" id="{06F50FFF-D99D-8995-4A8B-81026DB791DE}"/>
              </a:ext>
            </a:extLst>
          </p:cNvPr>
          <p:cNvPicPr>
            <a:picLocks noChangeAspect="1"/>
          </p:cNvPicPr>
          <p:nvPr/>
        </p:nvPicPr>
        <p:blipFill>
          <a:blip r:embed="rId2">
            <a:extLst>
              <a:ext uri="{28A0092B-C50C-407E-A947-70E740481C1C}">
                <a14:useLocalDpi xmlns:a14="http://schemas.microsoft.com/office/drawing/2010/main" val="0"/>
              </a:ext>
            </a:extLst>
          </a:blip>
          <a:srcRect t="3637" r="1606"/>
          <a:stretch/>
        </p:blipFill>
        <p:spPr>
          <a:xfrm>
            <a:off x="291766" y="1251093"/>
            <a:ext cx="6267009" cy="5279261"/>
          </a:xfrm>
          <a:prstGeom prst="rect">
            <a:avLst/>
          </a:prstGeom>
        </p:spPr>
      </p:pic>
    </p:spTree>
    <p:extLst>
      <p:ext uri="{BB962C8B-B14F-4D97-AF65-F5344CB8AC3E}">
        <p14:creationId xmlns:p14="http://schemas.microsoft.com/office/powerpoint/2010/main" val="35828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graph of a number of people&#10;&#10;Description automatically generated">
            <a:extLst>
              <a:ext uri="{FF2B5EF4-FFF2-40B4-BE49-F238E27FC236}">
                <a16:creationId xmlns:a16="http://schemas.microsoft.com/office/drawing/2014/main" id="{4D432B6B-E23A-BA49-5BD4-4DA81F3EBE02}"/>
              </a:ext>
            </a:extLst>
          </p:cNvPr>
          <p:cNvPicPr>
            <a:picLocks noGrp="1" noChangeAspect="1"/>
          </p:cNvPicPr>
          <p:nvPr>
            <p:ph idx="1"/>
          </p:nvPr>
        </p:nvPicPr>
        <p:blipFill>
          <a:blip r:embed="rId2"/>
          <a:stretch>
            <a:fillRect/>
          </a:stretch>
        </p:blipFill>
        <p:spPr>
          <a:xfrm>
            <a:off x="221321" y="1155830"/>
            <a:ext cx="6423372" cy="3450250"/>
          </a:xfrm>
        </p:spPr>
      </p:pic>
      <p:grpSp>
        <p:nvGrpSpPr>
          <p:cNvPr id="3" name="Group 2">
            <a:extLst>
              <a:ext uri="{FF2B5EF4-FFF2-40B4-BE49-F238E27FC236}">
                <a16:creationId xmlns:a16="http://schemas.microsoft.com/office/drawing/2014/main" id="{FE52CB30-0296-3485-E6B4-CC93EF60EE1F}"/>
              </a:ext>
            </a:extLst>
          </p:cNvPr>
          <p:cNvGrpSpPr/>
          <p:nvPr/>
        </p:nvGrpSpPr>
        <p:grpSpPr>
          <a:xfrm>
            <a:off x="10987808" y="143943"/>
            <a:ext cx="1180521" cy="1071595"/>
            <a:chOff x="10567556" y="632515"/>
            <a:chExt cx="816838" cy="723348"/>
          </a:xfrm>
        </p:grpSpPr>
        <p:sp>
          <p:nvSpPr>
            <p:cNvPr id="4" name="Oval 3">
              <a:extLst>
                <a:ext uri="{FF2B5EF4-FFF2-40B4-BE49-F238E27FC236}">
                  <a16:creationId xmlns:a16="http://schemas.microsoft.com/office/drawing/2014/main" id="{A0D143E4-25B3-FDB9-11F0-6D093FF0808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3668C6-1D86-24AB-0FE5-B41777B09C12}"/>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EBC4372-5DB6-B9E8-D3E1-8FDE4167753F}"/>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72898E50-1E67-459B-6328-E4470D0AAD2D}"/>
              </a:ext>
            </a:extLst>
          </p:cNvPr>
          <p:cNvGrpSpPr/>
          <p:nvPr/>
        </p:nvGrpSpPr>
        <p:grpSpPr>
          <a:xfrm>
            <a:off x="-293806" y="-102712"/>
            <a:ext cx="1581069" cy="1147404"/>
            <a:chOff x="-131619" y="-129095"/>
            <a:chExt cx="1058037" cy="846068"/>
          </a:xfrm>
        </p:grpSpPr>
        <p:sp>
          <p:nvSpPr>
            <p:cNvPr id="40" name="Oval 39">
              <a:extLst>
                <a:ext uri="{FF2B5EF4-FFF2-40B4-BE49-F238E27FC236}">
                  <a16:creationId xmlns:a16="http://schemas.microsoft.com/office/drawing/2014/main" id="{572AEA50-256A-A9DF-B342-337E0E2BC928}"/>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F4799B-BBDE-3D59-1AB4-7AA5B900692C}"/>
                </a:ext>
              </a:extLst>
            </p:cNvPr>
            <p:cNvSpPr/>
            <p:nvPr/>
          </p:nvSpPr>
          <p:spPr>
            <a:xfrm>
              <a:off x="562736" y="121507"/>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DD77B57-C737-C06D-144B-D4B84971F4D6}"/>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6BEDFD1-14E1-5C95-E5B9-559DF5AF0C1A}"/>
              </a:ext>
            </a:extLst>
          </p:cNvPr>
          <p:cNvSpPr txBox="1"/>
          <p:nvPr/>
        </p:nvSpPr>
        <p:spPr>
          <a:xfrm>
            <a:off x="396261" y="4559157"/>
            <a:ext cx="5907003" cy="2092881"/>
          </a:xfrm>
          <a:prstGeom prst="rect">
            <a:avLst/>
          </a:prstGeom>
          <a:noFill/>
          <a:ln w="12700">
            <a:solidFill>
              <a:schemeClr val="tx2">
                <a:lumMod val="90000"/>
                <a:lumOff val="10000"/>
              </a:schemeClr>
            </a:solidFill>
          </a:ln>
        </p:spPr>
        <p:txBody>
          <a:bodyPr wrap="square" lIns="91440" tIns="45720" rIns="91440" bIns="45720" anchor="t">
            <a:spAutoFit/>
          </a:bodyPr>
          <a:lstStyle/>
          <a:p>
            <a:pPr algn="l"/>
            <a:r>
              <a:rPr lang="en-US" sz="1300" b="1">
                <a:solidFill>
                  <a:schemeClr val="tx2">
                    <a:lumMod val="90000"/>
                    <a:lumOff val="10000"/>
                  </a:schemeClr>
                </a:solidFill>
              </a:rPr>
              <a:t>Key Insights: </a:t>
            </a:r>
          </a:p>
          <a:p>
            <a:pPr marL="285750" indent="-285750" algn="l">
              <a:buFont typeface="Arial" panose="020B0604020202020204" pitchFamily="34" charset="0"/>
              <a:buChar char="•"/>
            </a:pPr>
            <a:r>
              <a:rPr lang="en-US" sz="1300" b="0" i="0" u="none" strike="noStrike">
                <a:solidFill>
                  <a:srgbClr val="000000"/>
                </a:solidFill>
                <a:effectLst/>
              </a:rPr>
              <a:t>The highest enrollments are for courses related to </a:t>
            </a:r>
            <a:r>
              <a:rPr lang="en-US" sz="1300" b="1">
                <a:solidFill>
                  <a:srgbClr val="00B050"/>
                </a:solidFill>
              </a:rPr>
              <a:t>S</a:t>
            </a:r>
            <a:r>
              <a:rPr lang="en-US" sz="1300" b="1" i="0" u="none" strike="noStrike">
                <a:solidFill>
                  <a:srgbClr val="00B050"/>
                </a:solidFill>
                <a:effectLst/>
              </a:rPr>
              <a:t>oftware and Management systems</a:t>
            </a:r>
            <a:r>
              <a:rPr lang="en-US" sz="1300" b="0" i="0" u="none" strike="noStrike">
                <a:solidFill>
                  <a:srgbClr val="000000"/>
                </a:solidFill>
                <a:effectLst/>
              </a:rPr>
              <a:t>, indicating that participants prioritize technical and operational knowledge within logistics.</a:t>
            </a:r>
          </a:p>
          <a:p>
            <a:pPr marL="285750" indent="-285750">
              <a:buFont typeface="Arial" panose="020B0604020202020204" pitchFamily="34" charset="0"/>
              <a:buChar char="•"/>
            </a:pPr>
            <a:r>
              <a:rPr lang="en-US" sz="1300" b="0" i="0" u="none" strike="noStrike">
                <a:solidFill>
                  <a:srgbClr val="000000"/>
                </a:solidFill>
                <a:effectLst/>
              </a:rPr>
              <a:t>The lower enrollments in </a:t>
            </a:r>
            <a:r>
              <a:rPr lang="en-US" sz="1300" b="1" i="0" u="none" strike="noStrike">
                <a:solidFill>
                  <a:srgbClr val="00B050"/>
                </a:solidFill>
                <a:effectLst/>
              </a:rPr>
              <a:t>Cybersecurity</a:t>
            </a:r>
            <a:r>
              <a:rPr lang="en-US" sz="1300" b="0" i="0" u="none" strike="noStrike">
                <a:solidFill>
                  <a:srgbClr val="00B050"/>
                </a:solidFill>
                <a:effectLst/>
              </a:rPr>
              <a:t> </a:t>
            </a:r>
            <a:r>
              <a:rPr lang="en-US" sz="1300" b="0" i="0" u="none" strike="noStrike">
                <a:solidFill>
                  <a:srgbClr val="000000"/>
                </a:solidFill>
                <a:effectLst/>
              </a:rPr>
              <a:t>(703) and </a:t>
            </a:r>
            <a:r>
              <a:rPr lang="en-US" sz="1300" b="1" i="0" u="none" strike="noStrike">
                <a:solidFill>
                  <a:srgbClr val="00B050"/>
                </a:solidFill>
                <a:effectLst/>
              </a:rPr>
              <a:t>Supply Chain Optimization Strategies</a:t>
            </a:r>
            <a:r>
              <a:rPr lang="en-US" sz="1300" b="0" i="0" u="none" strike="noStrike">
                <a:solidFill>
                  <a:srgbClr val="00B050"/>
                </a:solidFill>
                <a:effectLst/>
              </a:rPr>
              <a:t> </a:t>
            </a:r>
            <a:r>
              <a:rPr lang="en-US" sz="1300" b="0" i="0" u="none" strike="noStrike">
                <a:solidFill>
                  <a:srgbClr val="000000"/>
                </a:solidFill>
                <a:effectLst/>
              </a:rPr>
              <a:t>(987)</a:t>
            </a:r>
            <a:r>
              <a:rPr lang="en-US" sz="1300">
                <a:solidFill>
                  <a:srgbClr val="000000"/>
                </a:solidFill>
              </a:rPr>
              <a:t> is</a:t>
            </a:r>
            <a:r>
              <a:rPr lang="en-US" sz="1300" b="0" i="0" u="none" strike="noStrike">
                <a:solidFill>
                  <a:srgbClr val="000000"/>
                </a:solidFill>
                <a:effectLst/>
              </a:rPr>
              <a:t> </a:t>
            </a:r>
            <a:r>
              <a:rPr lang="en-US" sz="1300">
                <a:solidFill>
                  <a:srgbClr val="000000"/>
                </a:solidFill>
              </a:rPr>
              <a:t>a likely indication</a:t>
            </a:r>
            <a:r>
              <a:rPr lang="en-US" sz="1300" b="0" i="0" u="none" strike="noStrike">
                <a:solidFill>
                  <a:srgbClr val="000000"/>
                </a:solidFill>
                <a:effectLst/>
              </a:rPr>
              <a:t> to enhance awareness</a:t>
            </a:r>
            <a:r>
              <a:rPr lang="en-US" sz="1300">
                <a:solidFill>
                  <a:srgbClr val="000000"/>
                </a:solidFill>
              </a:rPr>
              <a:t> for</a:t>
            </a:r>
            <a:r>
              <a:rPr lang="en-US" sz="1300" b="0" i="0" u="none" strike="noStrike">
                <a:solidFill>
                  <a:srgbClr val="000000"/>
                </a:solidFill>
                <a:effectLst/>
              </a:rPr>
              <a:t> these </a:t>
            </a:r>
            <a:r>
              <a:rPr lang="en-US" sz="1300">
                <a:solidFill>
                  <a:srgbClr val="000000"/>
                </a:solidFill>
              </a:rPr>
              <a:t>courses</a:t>
            </a:r>
            <a:r>
              <a:rPr lang="en-US" sz="1300" b="0" i="0" u="none" strike="noStrike">
                <a:solidFill>
                  <a:srgbClr val="000000"/>
                </a:solidFill>
                <a:effectLst/>
              </a:rPr>
              <a:t>.</a:t>
            </a:r>
          </a:p>
          <a:p>
            <a:pPr marL="285750" indent="-285750" algn="l">
              <a:buFont typeface="Arial" panose="020B0604020202020204" pitchFamily="34" charset="0"/>
              <a:buChar char="•"/>
            </a:pPr>
            <a:r>
              <a:rPr lang="en-US" sz="1300" b="1" i="0" u="none" strike="noStrike">
                <a:solidFill>
                  <a:srgbClr val="00B050"/>
                </a:solidFill>
                <a:effectLst/>
              </a:rPr>
              <a:t>Virtual courses</a:t>
            </a:r>
            <a:r>
              <a:rPr lang="en-US" sz="1300" b="0" i="0" u="none" strike="noStrike">
                <a:solidFill>
                  <a:srgbClr val="00B050"/>
                </a:solidFill>
                <a:effectLst/>
              </a:rPr>
              <a:t> </a:t>
            </a:r>
            <a:r>
              <a:rPr lang="en-US" sz="1300" b="0" i="0" u="none" strike="noStrike">
                <a:solidFill>
                  <a:srgbClr val="000000"/>
                </a:solidFill>
                <a:effectLst/>
              </a:rPr>
              <a:t>(e.g., Intro to NERP Virtual with 2,294 enrollments) show high participation, which may reflect a preference for flexible online learning options.</a:t>
            </a:r>
          </a:p>
        </p:txBody>
      </p:sp>
      <p:pic>
        <p:nvPicPr>
          <p:cNvPr id="10" name="Picture 9" descr="A graph of course number&#10;&#10;Description automatically generated with medium confidence">
            <a:extLst>
              <a:ext uri="{FF2B5EF4-FFF2-40B4-BE49-F238E27FC236}">
                <a16:creationId xmlns:a16="http://schemas.microsoft.com/office/drawing/2014/main" id="{B5467DC4-545A-5BE2-5056-35F28966FA81}"/>
              </a:ext>
            </a:extLst>
          </p:cNvPr>
          <p:cNvPicPr>
            <a:picLocks noChangeAspect="1"/>
          </p:cNvPicPr>
          <p:nvPr/>
        </p:nvPicPr>
        <p:blipFill>
          <a:blip r:embed="rId3"/>
          <a:srcRect t="5518" b="-2176"/>
          <a:stretch/>
        </p:blipFill>
        <p:spPr>
          <a:xfrm>
            <a:off x="6861329" y="1291522"/>
            <a:ext cx="5060664" cy="3178865"/>
          </a:xfrm>
          <a:prstGeom prst="rect">
            <a:avLst/>
          </a:prstGeom>
        </p:spPr>
      </p:pic>
      <p:sp>
        <p:nvSpPr>
          <p:cNvPr id="12" name="Title 1">
            <a:extLst>
              <a:ext uri="{FF2B5EF4-FFF2-40B4-BE49-F238E27FC236}">
                <a16:creationId xmlns:a16="http://schemas.microsoft.com/office/drawing/2014/main" id="{AFE18FD2-1270-074C-2445-3D8C66990BC3}"/>
              </a:ext>
            </a:extLst>
          </p:cNvPr>
          <p:cNvSpPr txBox="1">
            <a:spLocks/>
          </p:cNvSpPr>
          <p:nvPr/>
        </p:nvSpPr>
        <p:spPr>
          <a:xfrm>
            <a:off x="1705708" y="450491"/>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tx2">
                    <a:lumMod val="90000"/>
                    <a:lumOff val="10000"/>
                  </a:schemeClr>
                </a:solidFill>
                <a:latin typeface="Times New Roman" panose="02020603050405020304" pitchFamily="18" charset="0"/>
                <a:ea typeface="+mj-lt"/>
                <a:cs typeface="Times New Roman" panose="02020603050405020304" pitchFamily="18" charset="0"/>
              </a:rPr>
              <a:t>Top</a:t>
            </a:r>
            <a:r>
              <a:rPr lang="en-US" sz="3200" b="1">
                <a:latin typeface="Times New Roman" panose="02020603050405020304" pitchFamily="18" charset="0"/>
                <a:ea typeface="+mj-lt"/>
                <a:cs typeface="Times New Roman" panose="02020603050405020304" pitchFamily="18" charset="0"/>
              </a:rPr>
              <a:t> </a:t>
            </a:r>
            <a:r>
              <a:rPr lang="en-US" sz="3200" b="1">
                <a:solidFill>
                  <a:srgbClr val="92D050"/>
                </a:solidFill>
                <a:latin typeface="Times New Roman" panose="02020603050405020304" pitchFamily="18" charset="0"/>
                <a:ea typeface="+mj-lt"/>
                <a:cs typeface="Times New Roman" panose="02020603050405020304" pitchFamily="18" charset="0"/>
              </a:rPr>
              <a:t>3 Courses </a:t>
            </a:r>
            <a:r>
              <a:rPr lang="en-US" sz="3200" b="1">
                <a:solidFill>
                  <a:schemeClr val="tx2">
                    <a:lumMod val="90000"/>
                    <a:lumOff val="10000"/>
                  </a:schemeClr>
                </a:solidFill>
                <a:latin typeface="Times New Roman" panose="02020603050405020304" pitchFamily="18" charset="0"/>
                <a:ea typeface="+mj-lt"/>
                <a:cs typeface="Times New Roman" panose="02020603050405020304" pitchFamily="18" charset="0"/>
              </a:rPr>
              <a:t>Attract Over </a:t>
            </a:r>
            <a:r>
              <a:rPr lang="en-US" sz="3200" b="1">
                <a:solidFill>
                  <a:srgbClr val="92D050"/>
                </a:solidFill>
                <a:latin typeface="Times New Roman" panose="02020603050405020304" pitchFamily="18" charset="0"/>
                <a:ea typeface="+mj-lt"/>
                <a:cs typeface="Times New Roman" panose="02020603050405020304" pitchFamily="18" charset="0"/>
              </a:rPr>
              <a:t>9,000</a:t>
            </a:r>
            <a:r>
              <a:rPr lang="en-US" sz="3200" b="1">
                <a:latin typeface="Times New Roman" panose="02020603050405020304" pitchFamily="18" charset="0"/>
                <a:ea typeface="+mj-lt"/>
                <a:cs typeface="Times New Roman" panose="02020603050405020304" pitchFamily="18" charset="0"/>
              </a:rPr>
              <a:t> </a:t>
            </a:r>
            <a:r>
              <a:rPr lang="en-US" sz="3200" b="1">
                <a:solidFill>
                  <a:schemeClr val="tx2">
                    <a:lumMod val="90000"/>
                    <a:lumOff val="10000"/>
                  </a:schemeClr>
                </a:solidFill>
                <a:latin typeface="Times New Roman" panose="02020603050405020304" pitchFamily="18" charset="0"/>
                <a:ea typeface="+mj-lt"/>
                <a:cs typeface="Times New Roman" panose="02020603050405020304" pitchFamily="18" charset="0"/>
              </a:rPr>
              <a:t>Employees</a:t>
            </a:r>
            <a:endParaRPr lang="en-US" sz="3200" b="1">
              <a:solidFill>
                <a:srgbClr val="92D05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7C552B1-66CA-51C8-2E6A-A0F3C85BE119}"/>
              </a:ext>
            </a:extLst>
          </p:cNvPr>
          <p:cNvSpPr txBox="1"/>
          <p:nvPr/>
        </p:nvSpPr>
        <p:spPr>
          <a:xfrm>
            <a:off x="6461029" y="4546371"/>
            <a:ext cx="5400003" cy="2092881"/>
          </a:xfrm>
          <a:prstGeom prst="rect">
            <a:avLst/>
          </a:prstGeom>
          <a:noFill/>
          <a:ln w="12700">
            <a:solidFill>
              <a:schemeClr val="tx2">
                <a:lumMod val="90000"/>
                <a:lumOff val="10000"/>
              </a:schemeClr>
            </a:solidFill>
          </a:ln>
        </p:spPr>
        <p:txBody>
          <a:bodyPr wrap="square" lIns="91440" tIns="45720" rIns="91440" bIns="45720" anchor="t">
            <a:spAutoFit/>
          </a:bodyPr>
          <a:lstStyle/>
          <a:p>
            <a:pPr algn="l"/>
            <a:r>
              <a:rPr lang="en-US" sz="1300" b="1">
                <a:solidFill>
                  <a:schemeClr val="tx2">
                    <a:lumMod val="90000"/>
                    <a:lumOff val="10000"/>
                  </a:schemeClr>
                </a:solidFill>
              </a:rPr>
              <a:t>Key Insights: </a:t>
            </a:r>
          </a:p>
          <a:p>
            <a:pPr marL="285750" indent="-285750">
              <a:buFont typeface="Arial" panose="020B0604020202020204" pitchFamily="34" charset="0"/>
              <a:buChar char="•"/>
            </a:pPr>
            <a:r>
              <a:rPr lang="en-US" sz="1300">
                <a:solidFill>
                  <a:srgbClr val="000000"/>
                </a:solidFill>
              </a:rPr>
              <a:t>The graph shows the number of courses an individual employee take while participating in the Employee Development Program.</a:t>
            </a:r>
          </a:p>
          <a:p>
            <a:pPr marL="285750" indent="-285750" algn="l">
              <a:buFont typeface="Arial" panose="020B0604020202020204" pitchFamily="34" charset="0"/>
              <a:buChar char="•"/>
            </a:pPr>
            <a:r>
              <a:rPr lang="en-US" sz="1300">
                <a:solidFill>
                  <a:srgbClr val="000000"/>
                </a:solidFill>
              </a:rPr>
              <a:t>Majority</a:t>
            </a:r>
            <a:r>
              <a:rPr lang="en-US" sz="1300" b="0" i="0" u="none" strike="noStrike">
                <a:solidFill>
                  <a:srgbClr val="000000"/>
                </a:solidFill>
                <a:effectLst/>
              </a:rPr>
              <a:t> of employees are engaging in </a:t>
            </a:r>
            <a:r>
              <a:rPr lang="en-US" sz="1300" b="1" i="0" u="none" strike="noStrike">
                <a:solidFill>
                  <a:srgbClr val="00B050"/>
                </a:solidFill>
                <a:effectLst/>
              </a:rPr>
              <a:t>1 to 2 courses</a:t>
            </a:r>
            <a:r>
              <a:rPr lang="en-US" sz="1300" b="0" i="0" u="none" strike="noStrike">
                <a:solidFill>
                  <a:srgbClr val="000000"/>
                </a:solidFill>
                <a:effectLst/>
              </a:rPr>
              <a:t>, with almost half of the employees completing 2 courses. </a:t>
            </a:r>
            <a:endParaRPr lang="en-US" sz="1300"/>
          </a:p>
          <a:p>
            <a:pPr marL="285750" indent="-285750" algn="l">
              <a:buFont typeface="Arial" panose="020B0604020202020204" pitchFamily="34" charset="0"/>
              <a:buChar char="•"/>
            </a:pPr>
            <a:r>
              <a:rPr lang="en-US" sz="1300" b="0" i="0" u="none" strike="noStrike">
                <a:solidFill>
                  <a:srgbClr val="000000"/>
                </a:solidFill>
                <a:effectLst/>
              </a:rPr>
              <a:t>There’s a noticeable drop-off after 2 courses, which could indicate that either the </a:t>
            </a:r>
            <a:r>
              <a:rPr lang="en-US" sz="1300" b="1" i="0" u="none" strike="noStrike">
                <a:solidFill>
                  <a:srgbClr val="00B050"/>
                </a:solidFill>
                <a:effectLst/>
              </a:rPr>
              <a:t>course structure, time constraints, or relevance </a:t>
            </a:r>
            <a:r>
              <a:rPr lang="en-US" sz="1300" b="0" i="0" u="none" strike="noStrike">
                <a:solidFill>
                  <a:srgbClr val="000000"/>
                </a:solidFill>
                <a:effectLst/>
              </a:rPr>
              <a:t>to the employees’ roles diminishes after a certain point.</a:t>
            </a:r>
          </a:p>
          <a:p>
            <a:pPr marL="285750" indent="-285750" algn="l">
              <a:buFont typeface="Arial" panose="020B0604020202020204" pitchFamily="34" charset="0"/>
              <a:buChar char="•"/>
            </a:pPr>
            <a:r>
              <a:rPr lang="en-US" sz="1300" b="0" i="0" u="none" strike="noStrike">
                <a:solidFill>
                  <a:srgbClr val="000000"/>
                </a:solidFill>
                <a:effectLst/>
              </a:rPr>
              <a:t>The </a:t>
            </a:r>
            <a:r>
              <a:rPr lang="en-US" sz="1300" i="0" u="none" strike="noStrike">
                <a:solidFill>
                  <a:srgbClr val="000000"/>
                </a:solidFill>
                <a:effectLst/>
              </a:rPr>
              <a:t>very low engagement </a:t>
            </a:r>
            <a:r>
              <a:rPr lang="en-US" sz="1300" b="0" i="0" u="none" strike="noStrike">
                <a:solidFill>
                  <a:srgbClr val="000000"/>
                </a:solidFill>
                <a:effectLst/>
              </a:rPr>
              <a:t>beyond 3 courses suggests either a </a:t>
            </a:r>
            <a:r>
              <a:rPr lang="en-US" sz="1300" b="1" i="0" u="none" strike="noStrike">
                <a:solidFill>
                  <a:srgbClr val="00B050"/>
                </a:solidFill>
                <a:effectLst/>
              </a:rPr>
              <a:t>lack of advanced or diverse course offerings.</a:t>
            </a:r>
          </a:p>
        </p:txBody>
      </p:sp>
    </p:spTree>
    <p:extLst>
      <p:ext uri="{BB962C8B-B14F-4D97-AF65-F5344CB8AC3E}">
        <p14:creationId xmlns:p14="http://schemas.microsoft.com/office/powerpoint/2010/main" val="34832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83A6D-4F7F-E940-6D8C-EC6591B56F21}"/>
              </a:ext>
            </a:extLst>
          </p:cNvPr>
          <p:cNvSpPr>
            <a:spLocks noGrp="1"/>
          </p:cNvSpPr>
          <p:nvPr>
            <p:ph type="title"/>
          </p:nvPr>
        </p:nvSpPr>
        <p:spPr>
          <a:xfrm>
            <a:off x="721831" y="326327"/>
            <a:ext cx="11057036" cy="906574"/>
          </a:xfrm>
        </p:spPr>
        <p:txBody>
          <a:bodyPr>
            <a:noAutofit/>
          </a:bodyPr>
          <a:lstStyle/>
          <a:p>
            <a:pPr algn="ctr"/>
            <a:r>
              <a:rPr lang="en-US" sz="3200" b="1">
                <a:solidFill>
                  <a:schemeClr val="tx2">
                    <a:lumMod val="90000"/>
                    <a:lumOff val="10000"/>
                  </a:schemeClr>
                </a:solidFill>
                <a:effectLst/>
                <a:latin typeface="Times New Roman"/>
                <a:ea typeface="Times New Roman" panose="02020603050405020304" pitchFamily="18" charset="0"/>
                <a:cs typeface="Times New Roman"/>
              </a:rPr>
              <a:t>Enrollment </a:t>
            </a:r>
            <a:r>
              <a:rPr lang="en-US" sz="3200" b="1">
                <a:solidFill>
                  <a:schemeClr val="tx2">
                    <a:lumMod val="90000"/>
                    <a:lumOff val="10000"/>
                  </a:schemeClr>
                </a:solidFill>
                <a:latin typeface="Times New Roman"/>
                <a:ea typeface="Times New Roman" panose="02020603050405020304" pitchFamily="18" charset="0"/>
                <a:cs typeface="Times New Roman"/>
              </a:rPr>
              <a:t>variation</a:t>
            </a:r>
            <a:r>
              <a:rPr lang="en-US" sz="3200" b="1">
                <a:solidFill>
                  <a:schemeClr val="tx2">
                    <a:lumMod val="90000"/>
                    <a:lumOff val="10000"/>
                  </a:schemeClr>
                </a:solidFill>
                <a:effectLst/>
                <a:latin typeface="Times New Roman"/>
                <a:ea typeface="Times New Roman" panose="02020603050405020304" pitchFamily="18" charset="0"/>
                <a:cs typeface="Times New Roman"/>
              </a:rPr>
              <a:t> by Location and Course</a:t>
            </a:r>
            <a:r>
              <a:rPr lang="en-US" sz="3200">
                <a:solidFill>
                  <a:schemeClr val="tx2">
                    <a:lumMod val="90000"/>
                    <a:lumOff val="10000"/>
                  </a:schemeClr>
                </a:solidFill>
                <a:effectLst/>
                <a:latin typeface="Times New Roman"/>
                <a:cs typeface="Times New Roman"/>
              </a:rPr>
              <a:t> </a:t>
            </a:r>
            <a:endParaRPr lang="en-US" sz="3200">
              <a:solidFill>
                <a:schemeClr val="tx2">
                  <a:lumMod val="90000"/>
                  <a:lumOff val="10000"/>
                </a:schemeClr>
              </a:solidFill>
              <a:latin typeface="Times New Roman"/>
              <a:cs typeface="Times New Roman"/>
            </a:endParaRPr>
          </a:p>
        </p:txBody>
      </p:sp>
      <p:sp>
        <p:nvSpPr>
          <p:cNvPr id="4" name="Content Placeholder 3">
            <a:extLst>
              <a:ext uri="{FF2B5EF4-FFF2-40B4-BE49-F238E27FC236}">
                <a16:creationId xmlns:a16="http://schemas.microsoft.com/office/drawing/2014/main" id="{6B3A1D96-0CA2-4992-8DEB-D9D1FBA4D022}"/>
              </a:ext>
            </a:extLst>
          </p:cNvPr>
          <p:cNvSpPr>
            <a:spLocks noGrp="1"/>
          </p:cNvSpPr>
          <p:nvPr>
            <p:ph sz="half" idx="2"/>
          </p:nvPr>
        </p:nvSpPr>
        <p:spPr>
          <a:xfrm>
            <a:off x="6841971" y="1521765"/>
            <a:ext cx="5066030" cy="4845044"/>
          </a:xfrm>
          <a:ln w="12700">
            <a:solidFill>
              <a:schemeClr val="accent1">
                <a:alpha val="95000"/>
              </a:schemeClr>
            </a:solidFill>
          </a:ln>
        </p:spPr>
        <p:txBody>
          <a:bodyPr vert="horz" wrap="square" lIns="91440" tIns="45720" rIns="91440" bIns="45720" rtlCol="0" anchor="t">
            <a:spAutoFit/>
          </a:bodyPr>
          <a:lstStyle/>
          <a:p>
            <a:pPr>
              <a:lnSpc>
                <a:spcPct val="115000"/>
              </a:lnSpc>
              <a:spcBef>
                <a:spcPts val="0"/>
              </a:spcBef>
            </a:pPr>
            <a:r>
              <a:rPr lang="en-US" sz="1800">
                <a:latin typeface="Times New Roman"/>
                <a:ea typeface="Times New Roman" panose="02020603050405020304" pitchFamily="18" charset="0"/>
                <a:cs typeface="Times New Roman"/>
              </a:rPr>
              <a:t>The graph highlights the courses which were taken by most employees in a particular city.</a:t>
            </a:r>
          </a:p>
          <a:p>
            <a:pPr>
              <a:lnSpc>
                <a:spcPct val="115000"/>
              </a:lnSpc>
              <a:spcBef>
                <a:spcPts val="0"/>
              </a:spcBef>
            </a:pPr>
            <a:endParaRPr lang="en-US" sz="180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0"/>
              </a:spcBef>
            </a:pPr>
            <a:r>
              <a:rPr lang="en-US" sz="1800" b="1">
                <a:solidFill>
                  <a:schemeClr val="tx2">
                    <a:lumMod val="90000"/>
                    <a:lumOff val="10000"/>
                  </a:schemeClr>
                </a:solidFill>
                <a:latin typeface="Times New Roman"/>
                <a:cs typeface="Times New Roman"/>
              </a:rPr>
              <a:t>Regional Trends: </a:t>
            </a:r>
            <a:r>
              <a:rPr lang="en-US" sz="1800" b="1">
                <a:solidFill>
                  <a:srgbClr val="92D050"/>
                </a:solidFill>
                <a:latin typeface="Times New Roman"/>
                <a:cs typeface="Times New Roman"/>
              </a:rPr>
              <a:t>Mumbai and Shanghai </a:t>
            </a:r>
            <a:r>
              <a:rPr lang="en-US" sz="1800">
                <a:latin typeface="Times New Roman"/>
                <a:cs typeface="Times New Roman"/>
              </a:rPr>
              <a:t>clearly dominate in terms of enrollment for certain courses, especially</a:t>
            </a:r>
            <a:r>
              <a:rPr lang="en-US" sz="1800" b="1" u="none" strike="noStrike">
                <a:effectLst/>
                <a:latin typeface="Times New Roman"/>
                <a:ea typeface="Times New Roman" panose="02020603050405020304" pitchFamily="18" charset="0"/>
                <a:cs typeface="Times New Roman"/>
              </a:rPr>
              <a:t> Logistic Software Essentials</a:t>
            </a:r>
            <a:r>
              <a:rPr lang="en-US" sz="1800">
                <a:latin typeface="Times New Roman"/>
                <a:cs typeface="Times New Roman"/>
              </a:rPr>
              <a:t> (101). This suggests high demand for these courses in these regions, potentially due to local market needs or population size.</a:t>
            </a:r>
          </a:p>
          <a:p>
            <a:pPr>
              <a:lnSpc>
                <a:spcPct val="115000"/>
              </a:lnSpc>
              <a:spcBef>
                <a:spcPts val="0"/>
              </a:spcBef>
            </a:pPr>
            <a:endParaRPr lang="en-US" sz="1800">
              <a:latin typeface="Times New Roman" panose="02020603050405020304" pitchFamily="18" charset="0"/>
              <a:cs typeface="Times New Roman" panose="02020603050405020304" pitchFamily="18" charset="0"/>
            </a:endParaRPr>
          </a:p>
          <a:p>
            <a:pPr>
              <a:lnSpc>
                <a:spcPct val="115000"/>
              </a:lnSpc>
              <a:spcBef>
                <a:spcPts val="0"/>
              </a:spcBef>
            </a:pPr>
            <a:r>
              <a:rPr lang="en-US" sz="1800" b="1" u="none" strike="noStrike">
                <a:solidFill>
                  <a:schemeClr val="tx2">
                    <a:lumMod val="90000"/>
                    <a:lumOff val="10000"/>
                  </a:schemeClr>
                </a:solidFill>
                <a:effectLst/>
                <a:latin typeface="Times New Roman"/>
                <a:ea typeface="Times New Roman" panose="02020603050405020304" pitchFamily="18" charset="0"/>
                <a:cs typeface="Times New Roman"/>
              </a:rPr>
              <a:t>Niche Markets: </a:t>
            </a:r>
            <a:r>
              <a:rPr lang="en-US" sz="1800" u="none" strike="noStrike">
                <a:effectLst/>
                <a:latin typeface="Times New Roman"/>
                <a:ea typeface="Times New Roman" panose="02020603050405020304" pitchFamily="18" charset="0"/>
                <a:cs typeface="Times New Roman"/>
              </a:rPr>
              <a:t>Cities like </a:t>
            </a:r>
            <a:r>
              <a:rPr lang="en-US" sz="1800" b="1" u="none" strike="noStrike">
                <a:solidFill>
                  <a:srgbClr val="92D050"/>
                </a:solidFill>
                <a:effectLst/>
                <a:latin typeface="Times New Roman"/>
                <a:ea typeface="Times New Roman" panose="02020603050405020304" pitchFamily="18" charset="0"/>
                <a:cs typeface="Times New Roman"/>
              </a:rPr>
              <a:t>Mexico City and Toronto </a:t>
            </a:r>
            <a:r>
              <a:rPr lang="en-US" sz="1800" u="none" strike="noStrike">
                <a:effectLst/>
                <a:latin typeface="Times New Roman"/>
                <a:ea typeface="Times New Roman" panose="02020603050405020304" pitchFamily="18" charset="0"/>
                <a:cs typeface="Times New Roman"/>
              </a:rPr>
              <a:t>have unique course preferences, with the highest enrollments in </a:t>
            </a:r>
            <a:r>
              <a:rPr lang="en-US" sz="1800" b="1">
                <a:latin typeface="Times New Roman"/>
                <a:ea typeface="Times New Roman" panose="02020603050405020304" pitchFamily="18" charset="0"/>
                <a:cs typeface="Times New Roman"/>
              </a:rPr>
              <a:t>Intro to NERP - Virtual (</a:t>
            </a:r>
            <a:r>
              <a:rPr lang="en-US" sz="1800">
                <a:latin typeface="Times New Roman"/>
                <a:ea typeface="Times New Roman" panose="02020603050405020304" pitchFamily="18" charset="0"/>
                <a:cs typeface="Times New Roman"/>
              </a:rPr>
              <a:t>902)</a:t>
            </a:r>
            <a:r>
              <a:rPr lang="en-US" sz="1800" u="none" strike="noStrike">
                <a:effectLst/>
                <a:latin typeface="Times New Roman"/>
                <a:ea typeface="Times New Roman" panose="02020603050405020304" pitchFamily="18" charset="0"/>
                <a:cs typeface="Times New Roman"/>
              </a:rPr>
              <a:t> and </a:t>
            </a:r>
            <a:r>
              <a:rPr lang="en-US" sz="1800">
                <a:latin typeface="Times New Roman"/>
                <a:ea typeface="Times New Roman" panose="02020603050405020304" pitchFamily="18" charset="0"/>
                <a:cs typeface="Times New Roman"/>
              </a:rPr>
              <a:t>Advanced </a:t>
            </a:r>
            <a:r>
              <a:rPr lang="en-US" sz="1800" b="1">
                <a:latin typeface="Times New Roman"/>
                <a:ea typeface="Times New Roman" panose="02020603050405020304" pitchFamily="18" charset="0"/>
                <a:cs typeface="Times New Roman"/>
              </a:rPr>
              <a:t>Transportation Management Systems (TMS)</a:t>
            </a:r>
            <a:r>
              <a:rPr lang="en-US" sz="1800">
                <a:latin typeface="Times New Roman"/>
                <a:ea typeface="Times New Roman" panose="02020603050405020304" pitchFamily="18" charset="0"/>
                <a:cs typeface="Times New Roman"/>
              </a:rPr>
              <a:t> (104)</a:t>
            </a:r>
            <a:r>
              <a:rPr lang="en-US" sz="1800" u="none" strike="noStrike">
                <a:effectLst/>
                <a:latin typeface="Times New Roman"/>
                <a:ea typeface="Times New Roman" panose="02020603050405020304" pitchFamily="18" charset="0"/>
                <a:cs typeface="Times New Roman"/>
              </a:rPr>
              <a:t> respectively.</a:t>
            </a:r>
            <a:r>
              <a:rPr lang="en-US" sz="1800">
                <a:effectLst/>
                <a:latin typeface="Times New Roman"/>
                <a:ea typeface="Times New Roman" panose="02020603050405020304" pitchFamily="18" charset="0"/>
                <a:cs typeface="Times New Roman"/>
              </a:rPr>
              <a:t> </a:t>
            </a:r>
            <a:endParaRPr lang="en-US" sz="1800">
              <a:effectLst/>
              <a:latin typeface="Times New Roman"/>
              <a:ea typeface="Arial" panose="020B0604020202020204" pitchFamily="34" charset="0"/>
              <a:cs typeface="Times New Roman"/>
            </a:endParaRPr>
          </a:p>
        </p:txBody>
      </p:sp>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image3.png">
            <a:extLst>
              <a:ext uri="{FF2B5EF4-FFF2-40B4-BE49-F238E27FC236}">
                <a16:creationId xmlns:a16="http://schemas.microsoft.com/office/drawing/2014/main" id="{F01C26A0-090C-517F-FCF4-64CFFF0C7F89}"/>
              </a:ext>
            </a:extLst>
          </p:cNvPr>
          <p:cNvPicPr>
            <a:picLocks noGrp="1"/>
          </p:cNvPicPr>
          <p:nvPr>
            <p:ph sz="half" idx="1"/>
          </p:nvPr>
        </p:nvPicPr>
        <p:blipFill>
          <a:blip r:embed="rId2"/>
          <a:srcRect l="1" t="1027" r="-916"/>
          <a:stretch/>
        </p:blipFill>
        <p:spPr>
          <a:xfrm>
            <a:off x="162060" y="1231750"/>
            <a:ext cx="6506568" cy="5072057"/>
          </a:xfrm>
          <a:prstGeom prst="rect">
            <a:avLst/>
          </a:prstGeom>
          <a:ln/>
        </p:spPr>
      </p:pic>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83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9F08CB7-6688-6DAF-4AAB-D715948479E4}"/>
              </a:ext>
            </a:extLst>
          </p:cNvPr>
          <p:cNvGrpSpPr/>
          <p:nvPr/>
        </p:nvGrpSpPr>
        <p:grpSpPr>
          <a:xfrm>
            <a:off x="10842413" y="5614504"/>
            <a:ext cx="1712768" cy="1325564"/>
            <a:chOff x="11080271" y="5805280"/>
            <a:chExt cx="1397480" cy="1142662"/>
          </a:xfrm>
        </p:grpSpPr>
        <p:sp>
          <p:nvSpPr>
            <p:cNvPr id="26" name="Oval 25">
              <a:extLst>
                <a:ext uri="{FF2B5EF4-FFF2-40B4-BE49-F238E27FC236}">
                  <a16:creationId xmlns:a16="http://schemas.microsoft.com/office/drawing/2014/main" id="{83A6BE7F-5C33-F21E-759D-22E7C4D10546}"/>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335EAC-7674-3456-1641-3A7697C90C58}"/>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4AB1B3-FD3C-2400-E1DC-5EF282336ABC}"/>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5E805D-DE63-49D1-C256-16AE8796C987}"/>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85ADEC96-C87D-FD9F-9C3A-501FC6D5C764}"/>
              </a:ext>
            </a:extLst>
          </p:cNvPr>
          <p:cNvSpPr>
            <a:spLocks noGrp="1"/>
          </p:cNvSpPr>
          <p:nvPr>
            <p:ph sz="half" idx="1"/>
          </p:nvPr>
        </p:nvSpPr>
        <p:spPr>
          <a:xfrm>
            <a:off x="768927" y="1588118"/>
            <a:ext cx="10813727" cy="4351338"/>
          </a:xfrm>
        </p:spPr>
        <p:txBody>
          <a:bodyPr vert="horz" lIns="91440" tIns="45720" rIns="91440" bIns="45720" rtlCol="0" anchor="t">
            <a:normAutofit/>
          </a:bodyPr>
          <a:lstStyle/>
          <a:p>
            <a:r>
              <a:rPr lang="en-US" sz="1800" b="1">
                <a:solidFill>
                  <a:srgbClr val="00B050"/>
                </a:solidFill>
                <a:latin typeface="Times New Roman" panose="02020603050405020304" pitchFamily="18" charset="0"/>
                <a:cs typeface="Times New Roman" panose="02020603050405020304" pitchFamily="18" charset="0"/>
              </a:rPr>
              <a:t>Targeted strategy:</a:t>
            </a:r>
            <a:r>
              <a:rPr lang="en-US" sz="1800">
                <a:latin typeface="Times New Roman" panose="02020603050405020304" pitchFamily="18" charset="0"/>
                <a:cs typeface="Times New Roman" panose="02020603050405020304" pitchFamily="18" charset="0"/>
              </a:rPr>
              <a:t> For countries with low employee participation ratio, such as </a:t>
            </a:r>
            <a:r>
              <a:rPr lang="en-US" sz="1800" b="1">
                <a:solidFill>
                  <a:schemeClr val="tx2">
                    <a:lumMod val="90000"/>
                    <a:lumOff val="10000"/>
                  </a:schemeClr>
                </a:solidFill>
                <a:latin typeface="Times New Roman" panose="02020603050405020304" pitchFamily="18" charset="0"/>
                <a:cs typeface="Times New Roman" panose="02020603050405020304" pitchFamily="18" charset="0"/>
              </a:rPr>
              <a:t>Japan and Netherlands</a:t>
            </a:r>
            <a:r>
              <a:rPr lang="en-US" sz="1800">
                <a:latin typeface="Times New Roman" panose="02020603050405020304" pitchFamily="18" charset="0"/>
                <a:cs typeface="Times New Roman" panose="02020603050405020304" pitchFamily="18" charset="0"/>
              </a:rPr>
              <a:t>, NLS can work on localized content, give promotions and incentivize the participation process.</a:t>
            </a:r>
          </a:p>
          <a:p>
            <a:r>
              <a:rPr lang="en-US" sz="1800" b="1" i="0" u="none" strike="noStrike">
                <a:solidFill>
                  <a:srgbClr val="00B050"/>
                </a:solidFill>
                <a:effectLst/>
                <a:latin typeface="Times New Roman" panose="02020603050405020304" pitchFamily="18" charset="0"/>
                <a:cs typeface="Times New Roman" panose="02020603050405020304" pitchFamily="18" charset="0"/>
              </a:rPr>
              <a:t>Continue focusing on software-related courses</a:t>
            </a:r>
            <a:r>
              <a:rPr lang="en-US" sz="1800" b="0" i="0" u="none" strike="noStrike">
                <a:solidFill>
                  <a:srgbClr val="00B050"/>
                </a:solidFill>
                <a:effectLst/>
                <a:latin typeface="Times New Roman" panose="02020603050405020304" pitchFamily="18" charset="0"/>
                <a:cs typeface="Times New Roman" panose="02020603050405020304" pitchFamily="18" charset="0"/>
              </a:rPr>
              <a:t>: </a:t>
            </a:r>
            <a:r>
              <a:rPr lang="en-US" sz="1800" b="0" i="0" u="none" strike="noStrike">
                <a:solidFill>
                  <a:srgbClr val="000000"/>
                </a:solidFill>
                <a:effectLst/>
                <a:latin typeface="Times New Roman" panose="02020603050405020304" pitchFamily="18" charset="0"/>
                <a:cs typeface="Times New Roman" panose="02020603050405020304" pitchFamily="18" charset="0"/>
              </a:rPr>
              <a:t>Courses like </a:t>
            </a:r>
            <a:r>
              <a:rPr lang="en-US" sz="1800" b="1"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Logistics Software Essentials</a:t>
            </a:r>
            <a:r>
              <a:rPr lang="en-US" sz="1800" b="0"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 </a:t>
            </a:r>
            <a:r>
              <a:rPr lang="en-US" sz="1800" b="0" i="0" u="none" strike="noStrike">
                <a:solidFill>
                  <a:srgbClr val="000000"/>
                </a:solidFill>
                <a:effectLst/>
                <a:latin typeface="Times New Roman" panose="02020603050405020304" pitchFamily="18" charset="0"/>
                <a:cs typeface="Times New Roman" panose="02020603050405020304" pitchFamily="18" charset="0"/>
              </a:rPr>
              <a:t>and </a:t>
            </a:r>
            <a:r>
              <a:rPr lang="en-US" sz="1800" b="1"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Advanced Transportation Management Systems</a:t>
            </a:r>
            <a:r>
              <a:rPr lang="en-US" sz="1800" b="0"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 </a:t>
            </a:r>
            <a:r>
              <a:rPr lang="en-US" sz="1800" b="0" i="0" u="none" strike="noStrike">
                <a:solidFill>
                  <a:srgbClr val="000000"/>
                </a:solidFill>
                <a:effectLst/>
                <a:latin typeface="Times New Roman" panose="02020603050405020304" pitchFamily="18" charset="0"/>
                <a:cs typeface="Times New Roman" panose="02020603050405020304" pitchFamily="18" charset="0"/>
              </a:rPr>
              <a:t>should remain a priority, as they drive the highest engagement.</a:t>
            </a:r>
          </a:p>
          <a:p>
            <a:r>
              <a:rPr lang="en-US" sz="1800" b="1">
                <a:solidFill>
                  <a:srgbClr val="00B050"/>
                </a:solidFill>
                <a:latin typeface="Times New Roman" panose="02020603050405020304" pitchFamily="18" charset="0"/>
                <a:cs typeface="Times New Roman" panose="02020603050405020304" pitchFamily="18" charset="0"/>
              </a:rPr>
              <a:t>Increase promotion and awareness</a:t>
            </a:r>
            <a:r>
              <a:rPr lang="en-US" sz="1800">
                <a:solidFill>
                  <a:srgbClr val="00B050"/>
                </a:solidFill>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of under-enrolled courses such as </a:t>
            </a:r>
            <a:r>
              <a:rPr lang="en-US" sz="1800" b="1">
                <a:solidFill>
                  <a:schemeClr val="tx2">
                    <a:lumMod val="90000"/>
                    <a:lumOff val="10000"/>
                  </a:schemeClr>
                </a:solidFill>
                <a:latin typeface="Times New Roman" panose="02020603050405020304" pitchFamily="18" charset="0"/>
                <a:cs typeface="Times New Roman" panose="02020603050405020304" pitchFamily="18" charset="0"/>
              </a:rPr>
              <a:t>Cybersecurity in Supply Chain Management </a:t>
            </a:r>
            <a:r>
              <a:rPr lang="en-US" sz="1800">
                <a:latin typeface="Times New Roman" panose="02020603050405020304" pitchFamily="18" charset="0"/>
                <a:cs typeface="Times New Roman" panose="02020603050405020304" pitchFamily="18" charset="0"/>
              </a:rPr>
              <a:t>and</a:t>
            </a:r>
            <a:r>
              <a:rPr lang="en-US" sz="18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1800" b="1">
                <a:solidFill>
                  <a:schemeClr val="tx2">
                    <a:lumMod val="90000"/>
                    <a:lumOff val="10000"/>
                  </a:schemeClr>
                </a:solidFill>
                <a:latin typeface="Times New Roman" panose="02020603050405020304" pitchFamily="18" charset="0"/>
                <a:cs typeface="Times New Roman" panose="02020603050405020304" pitchFamily="18" charset="0"/>
              </a:rPr>
              <a:t>Supply Chain Optimization</a:t>
            </a:r>
            <a:r>
              <a:rPr lang="en-US" sz="18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These are important topics but may require better marketing or content revision to match learners' interests.</a:t>
            </a:r>
          </a:p>
          <a:p>
            <a:r>
              <a:rPr lang="en-US" sz="1800" b="1">
                <a:solidFill>
                  <a:srgbClr val="00B050"/>
                </a:solidFill>
                <a:latin typeface="Times New Roman" panose="02020603050405020304" pitchFamily="18" charset="0"/>
                <a:cs typeface="Times New Roman" panose="02020603050405020304" pitchFamily="18" charset="0"/>
              </a:rPr>
              <a:t>Expand virtual course offerings</a:t>
            </a:r>
            <a:r>
              <a:rPr lang="en-US" sz="1800">
                <a:solidFill>
                  <a:srgbClr val="00B050"/>
                </a:solidFill>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Given the strong engagement with virtual courses like </a:t>
            </a:r>
            <a:r>
              <a:rPr lang="en-US" sz="1800" b="1">
                <a:solidFill>
                  <a:schemeClr val="tx2">
                    <a:lumMod val="90000"/>
                    <a:lumOff val="10000"/>
                  </a:schemeClr>
                </a:solidFill>
                <a:latin typeface="Times New Roman" panose="02020603050405020304" pitchFamily="18" charset="0"/>
                <a:cs typeface="Times New Roman" panose="02020603050405020304" pitchFamily="18" charset="0"/>
              </a:rPr>
              <a:t>Intro to NERP – Virtual</a:t>
            </a:r>
            <a:r>
              <a:rPr lang="en-US" sz="1800">
                <a:latin typeface="Times New Roman" panose="02020603050405020304" pitchFamily="18" charset="0"/>
                <a:cs typeface="Times New Roman" panose="02020603050405020304" pitchFamily="18" charset="0"/>
              </a:rPr>
              <a:t>, it may be worth exploring additional virtual options to cater to participants seeking flexible learning environments (Example:  Mexico).</a:t>
            </a:r>
          </a:p>
          <a:p>
            <a:r>
              <a:rPr lang="en-US" sz="1800" b="1" i="0" u="none" strike="noStrike">
                <a:solidFill>
                  <a:srgbClr val="00B050"/>
                </a:solidFill>
                <a:effectLst/>
                <a:latin typeface="Times New Roman" panose="02020603050405020304" pitchFamily="18" charset="0"/>
                <a:cs typeface="Times New Roman" panose="02020603050405020304" pitchFamily="18" charset="0"/>
              </a:rPr>
              <a:t>Encourage more participation in higher numbers of courses</a:t>
            </a:r>
            <a:r>
              <a:rPr lang="en-US" sz="1800" b="0" i="0" u="none" strike="noStrike">
                <a:solidFill>
                  <a:srgbClr val="000000"/>
                </a:solidFill>
                <a:effectLst/>
                <a:latin typeface="Times New Roman" panose="02020603050405020304" pitchFamily="18" charset="0"/>
                <a:cs typeface="Times New Roman" panose="02020603050405020304" pitchFamily="18" charset="0"/>
              </a:rPr>
              <a:t> by introducing incentive programs for completing 3 or more courses. For example, </a:t>
            </a:r>
            <a:r>
              <a:rPr lang="en-US" sz="1800" b="1" i="0" u="none" strike="noStrike">
                <a:solidFill>
                  <a:schemeClr val="tx2">
                    <a:lumMod val="90000"/>
                    <a:lumOff val="10000"/>
                  </a:schemeClr>
                </a:solidFill>
                <a:effectLst/>
                <a:latin typeface="Times New Roman" panose="02020603050405020304" pitchFamily="18" charset="0"/>
                <a:cs typeface="Times New Roman" panose="02020603050405020304" pitchFamily="18" charset="0"/>
              </a:rPr>
              <a:t>offering certifications, bonuses, or career advancement</a:t>
            </a:r>
            <a:r>
              <a:rPr lang="en-US" sz="1800" b="0" i="0" u="none" strike="noStrike">
                <a:solidFill>
                  <a:srgbClr val="000000"/>
                </a:solidFill>
                <a:effectLst/>
                <a:latin typeface="Times New Roman" panose="02020603050405020304" pitchFamily="18" charset="0"/>
                <a:cs typeface="Times New Roman" panose="02020603050405020304" pitchFamily="18" charset="0"/>
              </a:rPr>
              <a:t> opportunities tied to additional courses may boost engagement.</a:t>
            </a:r>
            <a:endParaRPr lang="en-US" sz="1800">
              <a:latin typeface="Times New Roman" panose="02020603050405020304" pitchFamily="18" charset="0"/>
              <a:cs typeface="Times New Roman" panose="02020603050405020304" pitchFamily="18" charset="0"/>
            </a:endParaRPr>
          </a:p>
          <a:p>
            <a:endParaRPr lang="en-US" sz="1400">
              <a:latin typeface="Times New Roman"/>
              <a:cs typeface="Times New Roman"/>
            </a:endParaRPr>
          </a:p>
        </p:txBody>
      </p:sp>
      <p:sp>
        <p:nvSpPr>
          <p:cNvPr id="9" name="Title 1">
            <a:extLst>
              <a:ext uri="{FF2B5EF4-FFF2-40B4-BE49-F238E27FC236}">
                <a16:creationId xmlns:a16="http://schemas.microsoft.com/office/drawing/2014/main" id="{5802C5F2-5E29-791F-7FFF-B77A25F153AF}"/>
              </a:ext>
            </a:extLst>
          </p:cNvPr>
          <p:cNvSpPr txBox="1">
            <a:spLocks/>
          </p:cNvSpPr>
          <p:nvPr/>
        </p:nvSpPr>
        <p:spPr>
          <a:xfrm>
            <a:off x="1705708" y="575734"/>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tx2">
                    <a:lumMod val="90000"/>
                    <a:lumOff val="10000"/>
                  </a:schemeClr>
                </a:solidFill>
                <a:latin typeface="Times New Roman" panose="02020603050405020304" pitchFamily="18" charset="0"/>
                <a:cs typeface="Times New Roman" panose="02020603050405020304" pitchFamily="18" charset="0"/>
              </a:rPr>
              <a:t>Recommendations</a:t>
            </a:r>
          </a:p>
        </p:txBody>
      </p:sp>
    </p:spTree>
    <p:extLst>
      <p:ext uri="{BB962C8B-B14F-4D97-AF65-F5344CB8AC3E}">
        <p14:creationId xmlns:p14="http://schemas.microsoft.com/office/powerpoint/2010/main" val="2952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9F08CB7-6688-6DAF-4AAB-D715948479E4}"/>
              </a:ext>
            </a:extLst>
          </p:cNvPr>
          <p:cNvGrpSpPr/>
          <p:nvPr/>
        </p:nvGrpSpPr>
        <p:grpSpPr>
          <a:xfrm>
            <a:off x="10842413" y="5614504"/>
            <a:ext cx="1712768" cy="1325564"/>
            <a:chOff x="11080271" y="5805280"/>
            <a:chExt cx="1397480" cy="1142662"/>
          </a:xfrm>
        </p:grpSpPr>
        <p:sp>
          <p:nvSpPr>
            <p:cNvPr id="26" name="Oval 25">
              <a:extLst>
                <a:ext uri="{FF2B5EF4-FFF2-40B4-BE49-F238E27FC236}">
                  <a16:creationId xmlns:a16="http://schemas.microsoft.com/office/drawing/2014/main" id="{83A6BE7F-5C33-F21E-759D-22E7C4D10546}"/>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335EAC-7674-3456-1641-3A7697C90C58}"/>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4AB1B3-FD3C-2400-E1DC-5EF282336ABC}"/>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5E805D-DE63-49D1-C256-16AE8796C987}"/>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85ADEC96-C87D-FD9F-9C3A-501FC6D5C764}"/>
              </a:ext>
            </a:extLst>
          </p:cNvPr>
          <p:cNvSpPr>
            <a:spLocks noGrp="1"/>
          </p:cNvSpPr>
          <p:nvPr>
            <p:ph sz="half" idx="1"/>
          </p:nvPr>
        </p:nvSpPr>
        <p:spPr>
          <a:xfrm>
            <a:off x="768927" y="1588118"/>
            <a:ext cx="10813727" cy="4351338"/>
          </a:xfrm>
        </p:spPr>
        <p:txBody>
          <a:bodyPr vert="horz" lIns="91440" tIns="45720" rIns="91440" bIns="45720" rtlCol="0" anchor="t">
            <a:normAutofit/>
          </a:bodyPr>
          <a:lstStyle/>
          <a:p>
            <a:r>
              <a:rPr lang="en-US" sz="1800" dirty="0">
                <a:latin typeface="Times New Roman"/>
                <a:cs typeface="Times New Roman"/>
              </a:rPr>
              <a:t>Gen AI Usage:</a:t>
            </a:r>
          </a:p>
          <a:p>
            <a:pPr lvl="1">
              <a:buFont typeface="Courier New" panose="020B0604020202020204" pitchFamily="34" charset="0"/>
              <a:buChar char="o"/>
            </a:pPr>
            <a:r>
              <a:rPr lang="en-US" sz="1800" dirty="0">
                <a:latin typeface="Times New Roman"/>
                <a:cs typeface="Times New Roman"/>
              </a:rPr>
              <a:t>ChatGPT was used to write python code for data merging and data cleaning.</a:t>
            </a:r>
          </a:p>
          <a:p>
            <a:endParaRPr lang="en-US" sz="1400">
              <a:latin typeface="Times New Roman"/>
              <a:cs typeface="Times New Roman"/>
            </a:endParaRPr>
          </a:p>
        </p:txBody>
      </p:sp>
      <p:sp>
        <p:nvSpPr>
          <p:cNvPr id="9" name="Title 1">
            <a:extLst>
              <a:ext uri="{FF2B5EF4-FFF2-40B4-BE49-F238E27FC236}">
                <a16:creationId xmlns:a16="http://schemas.microsoft.com/office/drawing/2014/main" id="{5802C5F2-5E29-791F-7FFF-B77A25F153AF}"/>
              </a:ext>
            </a:extLst>
          </p:cNvPr>
          <p:cNvSpPr txBox="1">
            <a:spLocks/>
          </p:cNvSpPr>
          <p:nvPr/>
        </p:nvSpPr>
        <p:spPr>
          <a:xfrm>
            <a:off x="1705708" y="575734"/>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tx2">
                    <a:lumMod val="90000"/>
                    <a:lumOff val="10000"/>
                  </a:schemeClr>
                </a:solidFill>
                <a:latin typeface="Times New Roman"/>
                <a:cs typeface="Times New Roman"/>
              </a:rPr>
              <a:t>Appendix</a:t>
            </a:r>
            <a:endParaRPr lang="en-US" sz="32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35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1000</Words>
  <Application>Microsoft Macintosh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Courier New</vt:lpstr>
      <vt:lpstr>Roboto</vt:lpstr>
      <vt:lpstr>Times New Roman</vt:lpstr>
      <vt:lpstr>Office Theme</vt:lpstr>
      <vt:lpstr>Strategic Analytics Initiative Employee Development Program Utilization Analysis</vt:lpstr>
      <vt:lpstr>Analysis Overview</vt:lpstr>
      <vt:lpstr>PowerPoint Presentation</vt:lpstr>
      <vt:lpstr>PowerPoint Presentation</vt:lpstr>
      <vt:lpstr>PowerPoint Presentation</vt:lpstr>
      <vt:lpstr>PowerPoint Presentation</vt:lpstr>
      <vt:lpstr>Enrollment variation by Location and Course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Analytics Initiative Employee Development Program Utilization Analysis</dc:title>
  <dc:creator>Patel, Dhvani Hitesh</dc:creator>
  <cp:lastModifiedBy>Shan Ali Shah</cp:lastModifiedBy>
  <cp:revision>29</cp:revision>
  <dcterms:created xsi:type="dcterms:W3CDTF">2024-09-24T04:07:22Z</dcterms:created>
  <dcterms:modified xsi:type="dcterms:W3CDTF">2025-08-12T23:46:57Z</dcterms:modified>
</cp:coreProperties>
</file>